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1"/>
  </p:notesMasterIdLst>
  <p:sldIdLst>
    <p:sldId id="256" r:id="rId2"/>
    <p:sldId id="340" r:id="rId3"/>
    <p:sldId id="342" r:id="rId4"/>
    <p:sldId id="260" r:id="rId5"/>
    <p:sldId id="257" r:id="rId6"/>
    <p:sldId id="356" r:id="rId7"/>
    <p:sldId id="335" r:id="rId8"/>
    <p:sldId id="258" r:id="rId9"/>
    <p:sldId id="336" r:id="rId10"/>
    <p:sldId id="338" r:id="rId11"/>
    <p:sldId id="349" r:id="rId12"/>
    <p:sldId id="337" r:id="rId13"/>
    <p:sldId id="261" r:id="rId14"/>
    <p:sldId id="339" r:id="rId15"/>
    <p:sldId id="341" r:id="rId16"/>
    <p:sldId id="343" r:id="rId17"/>
    <p:sldId id="344" r:id="rId18"/>
    <p:sldId id="262" r:id="rId19"/>
    <p:sldId id="350" r:id="rId20"/>
    <p:sldId id="351" r:id="rId21"/>
    <p:sldId id="352" r:id="rId22"/>
    <p:sldId id="353" r:id="rId23"/>
    <p:sldId id="355" r:id="rId24"/>
    <p:sldId id="354" r:id="rId25"/>
    <p:sldId id="348" r:id="rId26"/>
    <p:sldId id="345" r:id="rId27"/>
    <p:sldId id="346" r:id="rId28"/>
    <p:sldId id="259" r:id="rId29"/>
    <p:sldId id="34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3DB6FA-DB9B-4439-8DB3-EBEB4D2FC5EF}">
  <a:tblStyle styleId="{833DB6FA-DB9B-4439-8DB3-EBEB4D2FC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85" autoAdjust="0"/>
  </p:normalViewPr>
  <p:slideViewPr>
    <p:cSldViewPr>
      <p:cViewPr varScale="1">
        <p:scale>
          <a:sx n="78" d="100"/>
          <a:sy n="78" d="100"/>
        </p:scale>
        <p:origin x="940" y="480"/>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862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4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468235e2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468235e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6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713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1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48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5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3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9277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c9277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04a664e7cd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04a664e7cd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5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a:spLocks noGrp="1"/>
          </p:cNvSpPr>
          <p:nvPr>
            <p:ph type="ctrTitle"/>
          </p:nvPr>
        </p:nvSpPr>
        <p:spPr>
          <a:xfrm>
            <a:off x="1283250" y="1099325"/>
            <a:ext cx="6577500" cy="22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2723400" y="3653400"/>
            <a:ext cx="3697200" cy="32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rot="5400007" flipH="1">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5032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rot="2062962" flipH="1">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a:spLocks noGrp="1"/>
          </p:cNvSpPr>
          <p:nvPr>
            <p:ph type="title"/>
          </p:nvPr>
        </p:nvSpPr>
        <p:spPr>
          <a:xfrm>
            <a:off x="2533900" y="2066376"/>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072900" y="1147100"/>
            <a:ext cx="9984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533900" y="3838250"/>
            <a:ext cx="4076400" cy="25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txBox="1">
            <a:spLocks noGrp="1"/>
          </p:cNvSpPr>
          <p:nvPr>
            <p:ph type="body" idx="1"/>
          </p:nvPr>
        </p:nvSpPr>
        <p:spPr>
          <a:xfrm>
            <a:off x="720000" y="1065525"/>
            <a:ext cx="7704000" cy="35379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rot="-9811279" flipH="1">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rot="-9098312" flipH="1">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rot="6957294" flipH="1">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rot="852343" flipH="1">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rot="5831751" flipH="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rot="9446706" flipH="1">
            <a:off x="6435599" y="972051"/>
            <a:ext cx="2003753" cy="2411145"/>
          </a:xfrm>
          <a:prstGeom prst="rect">
            <a:avLst/>
          </a:prstGeom>
          <a:noFill/>
          <a:ln>
            <a:noFill/>
          </a:ln>
        </p:spPr>
      </p:pic>
      <p:sp>
        <p:nvSpPr>
          <p:cNvPr id="71" name="Google Shape;71;p9"/>
          <p:cNvSpPr txBox="1">
            <a:spLocks noGrp="1"/>
          </p:cNvSpPr>
          <p:nvPr>
            <p:ph type="title"/>
          </p:nvPr>
        </p:nvSpPr>
        <p:spPr>
          <a:xfrm>
            <a:off x="720132" y="1461375"/>
            <a:ext cx="4094400" cy="72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720000" y="2297625"/>
            <a:ext cx="4094400" cy="13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a:spLocks noGrp="1"/>
          </p:cNvSpPr>
          <p:nvPr>
            <p:ph type="title"/>
          </p:nvPr>
        </p:nvSpPr>
        <p:spPr>
          <a:xfrm>
            <a:off x="1450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763550"/>
            <a:ext cx="6546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1450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0" name="Google Shape;110;p13"/>
          <p:cNvSpPr txBox="1">
            <a:spLocks noGrp="1"/>
          </p:cNvSpPr>
          <p:nvPr>
            <p:ph type="title" idx="3"/>
          </p:nvPr>
        </p:nvSpPr>
        <p:spPr>
          <a:xfrm>
            <a:off x="5302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4" hasCustomPrompt="1"/>
          </p:nvPr>
        </p:nvSpPr>
        <p:spPr>
          <a:xfrm>
            <a:off x="4532700" y="17635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5"/>
          </p:nvPr>
        </p:nvSpPr>
        <p:spPr>
          <a:xfrm>
            <a:off x="5302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3" name="Google Shape;113;p13"/>
          <p:cNvSpPr txBox="1">
            <a:spLocks noGrp="1"/>
          </p:cNvSpPr>
          <p:nvPr>
            <p:ph type="title" idx="6"/>
          </p:nvPr>
        </p:nvSpPr>
        <p:spPr>
          <a:xfrm>
            <a:off x="1450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7" hasCustomPrompt="1"/>
          </p:nvPr>
        </p:nvSpPr>
        <p:spPr>
          <a:xfrm>
            <a:off x="720000" y="3171450"/>
            <a:ext cx="6546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8"/>
          </p:nvPr>
        </p:nvSpPr>
        <p:spPr>
          <a:xfrm>
            <a:off x="1450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6" name="Google Shape;116;p13"/>
          <p:cNvSpPr txBox="1">
            <a:spLocks noGrp="1"/>
          </p:cNvSpPr>
          <p:nvPr>
            <p:ph type="title" idx="9"/>
          </p:nvPr>
        </p:nvSpPr>
        <p:spPr>
          <a:xfrm>
            <a:off x="5302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13" hasCustomPrompt="1"/>
          </p:nvPr>
        </p:nvSpPr>
        <p:spPr>
          <a:xfrm>
            <a:off x="4532700" y="31714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4"/>
          </p:nvPr>
        </p:nvSpPr>
        <p:spPr>
          <a:xfrm>
            <a:off x="5302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9" name="Google Shape;119;p13"/>
          <p:cNvSpPr txBox="1">
            <a:spLocks noGrp="1"/>
          </p:cNvSpPr>
          <p:nvPr>
            <p:ph type="title" idx="15"/>
          </p:nvPr>
        </p:nvSpPr>
        <p:spPr>
          <a:xfrm>
            <a:off x="720000" y="540000"/>
            <a:ext cx="7704000" cy="47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rot="1701688" flipH="1">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a:spLocks noGrp="1"/>
          </p:cNvSpPr>
          <p:nvPr>
            <p:ph type="title"/>
          </p:nvPr>
        </p:nvSpPr>
        <p:spPr>
          <a:xfrm>
            <a:off x="3701127" y="3005825"/>
            <a:ext cx="4457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b="1">
                <a:latin typeface="Archivo"/>
                <a:ea typeface="Archivo"/>
                <a:cs typeface="Archivo"/>
                <a:sym typeface="Archiv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3701025" y="1605775"/>
            <a:ext cx="4457700" cy="1400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rot="2062962" flipH="1">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a:spLocks noGrp="1"/>
          </p:cNvSpPr>
          <p:nvPr>
            <p:ph type="title"/>
          </p:nvPr>
        </p:nvSpPr>
        <p:spPr>
          <a:xfrm>
            <a:off x="2533800" y="2062664"/>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1"/>
          <p:cNvSpPr txBox="1">
            <a:spLocks noGrp="1"/>
          </p:cNvSpPr>
          <p:nvPr>
            <p:ph type="title" idx="2" hasCustomPrompt="1"/>
          </p:nvPr>
        </p:nvSpPr>
        <p:spPr>
          <a:xfrm>
            <a:off x="4072800" y="1099488"/>
            <a:ext cx="998400" cy="65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1"/>
          <p:cNvSpPr txBox="1">
            <a:spLocks noGrp="1"/>
          </p:cNvSpPr>
          <p:nvPr>
            <p:ph type="subTitle" idx="1"/>
          </p:nvPr>
        </p:nvSpPr>
        <p:spPr>
          <a:xfrm>
            <a:off x="2533800" y="3834763"/>
            <a:ext cx="4076400" cy="26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rot="-1100051" flipH="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rot="-387081" flipH="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rot="-5931478" flipH="1">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rot="9563573" flipH="1">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rot="-7057022" flipH="1">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rot="-3442061" flipH="1">
            <a:off x="679577" y="2004644"/>
            <a:ext cx="2003752" cy="241114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marL="914400" lvl="1"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7" r:id="rId8"/>
    <p:sldLayoutId id="2147483678" r:id="rId9"/>
    <p:sldLayoutId id="2147483679" r:id="rId10"/>
    <p:sldLayoutId id="2147483680"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play.google.com/store/apps/details?id=com.droid4you.application.wallet&amp;hl=en_US&amp;gl=US" TargetMode="External"/><Relationship Id="rId3" Type="http://schemas.openxmlformats.org/officeDocument/2006/relationships/hyperlink" Target="https://www.investopedia.com/terms/m/moneymanager.asp" TargetMode="External"/><Relationship Id="rId7" Type="http://schemas.openxmlformats.org/officeDocument/2006/relationships/hyperlink" Target="https://www.google.com/search?q=money+management+app&amp;ei=NKViY5n7McnmhwOZ9KewCw&amp;oq=money+manag&amp;gs_lp=Egxnd3Mtd2l6LXNlcnC4AQH4AQEaAhgDKgIIBzIHEAAYQxiLAzIHEAAYQxiLAzIHEAAYQxiLAzIIEAAYgAQYiwMyCBAAGIAEGIsDMgcQABhDGIsDMgsQABiABBixAxiLAzIOEAAYgAQYsQMYgwEYiwMyCBAAGIAEGIsDMggQABiABBiLA8ICChAAGEcY1gQYsAPCAgcQABiwAxhDwgIFEAAYgASQBgpIxUBQlQ9YuCBwAXgAyAEAkAEAmAHeAaAByA-qAQUwLjUuNeIDBCBBGADiAwQgRhgAiAYB&amp;sclient=gws-wiz-ser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gadgets360.com/apps/guide/best-apps-money-management-finances-budget-2293852" TargetMode="External"/><Relationship Id="rId5" Type="http://schemas.openxmlformats.org/officeDocument/2006/relationships/hyperlink" Target="https://www.youtube.com/watch?v=dZ5aCGr26Q8" TargetMode="External"/><Relationship Id="rId4" Type="http://schemas.openxmlformats.org/officeDocument/2006/relationships/hyperlink" Target="https://apps.apple.com/us/app/money-manager-expense-budget/id560481810" TargetMode="External"/><Relationship Id="rId9" Type="http://schemas.openxmlformats.org/officeDocument/2006/relationships/hyperlink" Target="https://github.com/YatharthChauhan2362/Money-Manager-A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5400012" scaled="0"/>
        </a:gradFill>
        <a:effectLst/>
      </p:bgPr>
    </p:bg>
    <p:spTree>
      <p:nvGrpSpPr>
        <p:cNvPr id="1" name="Shape 299"/>
        <p:cNvGrpSpPr/>
        <p:nvPr/>
      </p:nvGrpSpPr>
      <p:grpSpPr>
        <a:xfrm>
          <a:off x="0" y="0"/>
          <a:ext cx="0" cy="0"/>
          <a:chOff x="0" y="0"/>
          <a:chExt cx="0" cy="0"/>
        </a:xfrm>
      </p:grpSpPr>
      <p:sp>
        <p:nvSpPr>
          <p:cNvPr id="301" name="Google Shape;301;p38"/>
          <p:cNvSpPr txBox="1">
            <a:spLocks noGrp="1"/>
          </p:cNvSpPr>
          <p:nvPr>
            <p:ph type="ctrTitle"/>
          </p:nvPr>
        </p:nvSpPr>
        <p:spPr>
          <a:xfrm>
            <a:off x="1403648" y="1059582"/>
            <a:ext cx="6577500" cy="1688449"/>
          </a:xfrm>
          <a:prstGeom prst="rect">
            <a:avLst/>
          </a:prstGeom>
        </p:spPr>
        <p:txBody>
          <a:bodyPr spcFirstLastPara="1" wrap="square" lIns="91425" tIns="91425" rIns="91425" bIns="91425" anchor="ctr" anchorCtr="0">
            <a:noAutofit/>
          </a:bodyPr>
          <a:lstStyle/>
          <a:p>
            <a:pPr lvl="0">
              <a:spcAft>
                <a:spcPts val="200"/>
              </a:spcAft>
            </a:pPr>
            <a:r>
              <a:rPr lang="en-US" sz="6000" dirty="0">
                <a:cs typeface="Times New Roman" pitchFamily="18" charset="0"/>
              </a:rPr>
              <a:t>Money Manager Application</a:t>
            </a:r>
            <a:endParaRPr sz="6000" dirty="0">
              <a:solidFill>
                <a:schemeClr val="lt1"/>
              </a:solidFill>
              <a:ea typeface="Archivo ExtraLight"/>
              <a:cs typeface="Archivo ExtraLight"/>
              <a:sym typeface="Archivo ExtraLight"/>
            </a:endParaRPr>
          </a:p>
        </p:txBody>
      </p:sp>
      <p:sp>
        <p:nvSpPr>
          <p:cNvPr id="302" name="Google Shape;302;p38"/>
          <p:cNvSpPr txBox="1">
            <a:spLocks noGrp="1"/>
          </p:cNvSpPr>
          <p:nvPr>
            <p:ph type="subTitle" idx="1"/>
          </p:nvPr>
        </p:nvSpPr>
        <p:spPr>
          <a:xfrm>
            <a:off x="971994" y="3281620"/>
            <a:ext cx="6912768" cy="1440160"/>
          </a:xfrm>
          <a:prstGeom prst="rect">
            <a:avLst/>
          </a:prstGeom>
        </p:spPr>
        <p:txBody>
          <a:bodyPr spcFirstLastPara="1" wrap="square" lIns="91425" tIns="91425" rIns="91425" bIns="91425" anchor="ctr" anchorCtr="0">
            <a:noAutofit/>
          </a:bodyPr>
          <a:lstStyle/>
          <a:p>
            <a:pPr algn="l"/>
            <a:r>
              <a:rPr lang="en-US" b="1" dirty="0">
                <a:cs typeface="Times New Roman" pitchFamily="18" charset="0"/>
              </a:rPr>
              <a:t>Prepared By:</a:t>
            </a:r>
            <a:endParaRPr lang="en-US" sz="1400" dirty="0">
              <a:cs typeface="Times New Roman" pitchFamily="18" charset="0"/>
            </a:endParaRPr>
          </a:p>
          <a:p>
            <a:pPr algn="l"/>
            <a:r>
              <a:rPr lang="en-US" sz="1400" dirty="0">
                <a:cs typeface="Times New Roman" pitchFamily="18" charset="0"/>
              </a:rPr>
              <a:t>20DCE012 – </a:t>
            </a:r>
            <a:r>
              <a:rPr lang="en-US" sz="1400" dirty="0" err="1">
                <a:cs typeface="Times New Roman" pitchFamily="18" charset="0"/>
              </a:rPr>
              <a:t>Stuti</a:t>
            </a:r>
            <a:r>
              <a:rPr lang="en-US" sz="1400" dirty="0">
                <a:cs typeface="Times New Roman" pitchFamily="18" charset="0"/>
              </a:rPr>
              <a:t> Bhatt           </a:t>
            </a:r>
          </a:p>
          <a:p>
            <a:pPr algn="l"/>
            <a:r>
              <a:rPr lang="en-US" sz="1400" dirty="0">
                <a:cs typeface="Times New Roman" pitchFamily="18" charset="0"/>
              </a:rPr>
              <a:t>20DCE013 – </a:t>
            </a:r>
            <a:r>
              <a:rPr lang="en-US" sz="1400" dirty="0" err="1">
                <a:cs typeface="Times New Roman" pitchFamily="18" charset="0"/>
              </a:rPr>
              <a:t>Sanket</a:t>
            </a:r>
            <a:r>
              <a:rPr lang="en-US" sz="1400" dirty="0">
                <a:cs typeface="Times New Roman" pitchFamily="18" charset="0"/>
              </a:rPr>
              <a:t> </a:t>
            </a:r>
            <a:r>
              <a:rPr lang="en-US" sz="1400" dirty="0" err="1">
                <a:cs typeface="Times New Roman" pitchFamily="18" charset="0"/>
              </a:rPr>
              <a:t>Bhimani</a:t>
            </a:r>
            <a:endParaRPr lang="en-US" sz="1400" dirty="0">
              <a:cs typeface="Times New Roman" pitchFamily="18" charset="0"/>
            </a:endParaRPr>
          </a:p>
          <a:p>
            <a:pPr algn="l"/>
            <a:r>
              <a:rPr lang="en-US" sz="1400" dirty="0">
                <a:cs typeface="Times New Roman" pitchFamily="18" charset="0"/>
              </a:rPr>
              <a:t>20DCE016 – Khushbu Chauhan</a:t>
            </a:r>
          </a:p>
          <a:p>
            <a:pPr algn="l"/>
            <a:r>
              <a:rPr lang="en-US" sz="1400" dirty="0">
                <a:cs typeface="Times New Roman" pitchFamily="18" charset="0"/>
              </a:rPr>
              <a:t>20DCE019 – Yatharth Chauhan</a:t>
            </a:r>
          </a:p>
          <a:p>
            <a:pPr marL="0" lvl="0" indent="0" algn="l" rtl="0">
              <a:spcBef>
                <a:spcPts val="0"/>
              </a:spcBef>
              <a:spcAft>
                <a:spcPts val="0"/>
              </a:spcAft>
              <a:buNone/>
            </a:pPr>
            <a:endParaRPr dirty="0"/>
          </a:p>
        </p:txBody>
      </p:sp>
      <p:sp>
        <p:nvSpPr>
          <p:cNvPr id="2" name="Rectangle 1"/>
          <p:cNvSpPr/>
          <p:nvPr/>
        </p:nvSpPr>
        <p:spPr>
          <a:xfrm>
            <a:off x="5244576" y="3281620"/>
            <a:ext cx="2664296" cy="584775"/>
          </a:xfrm>
          <a:prstGeom prst="rect">
            <a:avLst/>
          </a:prstGeom>
        </p:spPr>
        <p:txBody>
          <a:bodyPr wrap="square">
            <a:spAutoFit/>
          </a:bodyPr>
          <a:lstStyle/>
          <a:p>
            <a:r>
              <a:rPr lang="en-US" sz="1600" b="1" dirty="0">
                <a:solidFill>
                  <a:schemeClr val="accent6"/>
                </a:solidFill>
                <a:latin typeface="Archivo"/>
                <a:cs typeface="Times New Roman" pitchFamily="18" charset="0"/>
              </a:rPr>
              <a:t>Guided By </a:t>
            </a:r>
            <a:r>
              <a:rPr lang="en-US" dirty="0">
                <a:solidFill>
                  <a:schemeClr val="accent6"/>
                </a:solidFill>
                <a:latin typeface="Archivo"/>
                <a:cs typeface="Times New Roman" pitchFamily="18" charset="0"/>
              </a:rPr>
              <a:t>:- </a:t>
            </a:r>
            <a:endParaRPr lang="en-US" sz="1600" dirty="0">
              <a:solidFill>
                <a:schemeClr val="accent6"/>
              </a:solidFill>
              <a:latin typeface="Archivo"/>
              <a:cs typeface="Times New Roman" pitchFamily="18" charset="0"/>
            </a:endParaRPr>
          </a:p>
          <a:p>
            <a:r>
              <a:rPr lang="en-US" sz="1600" dirty="0">
                <a:solidFill>
                  <a:schemeClr val="accent6"/>
                </a:solidFill>
                <a:latin typeface="Archivo"/>
                <a:cs typeface="Times New Roman" pitchFamily="18" charset="0"/>
              </a:rPr>
              <a:t>Prof. </a:t>
            </a:r>
            <a:r>
              <a:rPr lang="en-US" sz="1600" dirty="0" err="1">
                <a:solidFill>
                  <a:schemeClr val="accent6"/>
                </a:solidFill>
                <a:latin typeface="Archivo"/>
                <a:cs typeface="Times New Roman" pitchFamily="18" charset="0"/>
              </a:rPr>
              <a:t>Binal</a:t>
            </a:r>
            <a:r>
              <a:rPr lang="en-US" sz="1600" dirty="0">
                <a:solidFill>
                  <a:schemeClr val="accent6"/>
                </a:solidFill>
                <a:latin typeface="Archivo"/>
                <a:cs typeface="Times New Roman" pitchFamily="18" charset="0"/>
              </a:rPr>
              <a:t> Kaka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108" y="0"/>
            <a:ext cx="863309" cy="8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7" y="0"/>
            <a:ext cx="827583" cy="78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1000"/>
                                        <p:tgtEl>
                                          <p:spTgt spid="302">
                                            <p:txEl>
                                              <p:pRg st="0" end="0"/>
                                            </p:txEl>
                                          </p:spTgt>
                                        </p:tgtEl>
                                      </p:cBhvr>
                                    </p:animEffect>
                                    <p:anim calcmode="lin" valueType="num">
                                      <p:cBhvr>
                                        <p:cTn id="8" dur="1000" fill="hold"/>
                                        <p:tgtEl>
                                          <p:spTgt spid="3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2">
                                            <p:txEl>
                                              <p:pRg st="1" end="1"/>
                                            </p:txEl>
                                          </p:spTgt>
                                        </p:tgtEl>
                                        <p:attrNameLst>
                                          <p:attrName>style.visibility</p:attrName>
                                        </p:attrNameLst>
                                      </p:cBhvr>
                                      <p:to>
                                        <p:strVal val="visible"/>
                                      </p:to>
                                    </p:set>
                                    <p:animEffect transition="in" filter="fade">
                                      <p:cBhvr>
                                        <p:cTn id="14" dur="1000"/>
                                        <p:tgtEl>
                                          <p:spTgt spid="302">
                                            <p:txEl>
                                              <p:pRg st="1" end="1"/>
                                            </p:txEl>
                                          </p:spTgt>
                                        </p:tgtEl>
                                      </p:cBhvr>
                                    </p:animEffect>
                                    <p:anim calcmode="lin" valueType="num">
                                      <p:cBhvr>
                                        <p:cTn id="15" dur="1000" fill="hold"/>
                                        <p:tgtEl>
                                          <p:spTgt spid="30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2">
                                            <p:txEl>
                                              <p:pRg st="2" end="2"/>
                                            </p:txEl>
                                          </p:spTgt>
                                        </p:tgtEl>
                                        <p:attrNameLst>
                                          <p:attrName>style.visibility</p:attrName>
                                        </p:attrNameLst>
                                      </p:cBhvr>
                                      <p:to>
                                        <p:strVal val="visible"/>
                                      </p:to>
                                    </p:set>
                                    <p:animEffect transition="in" filter="fade">
                                      <p:cBhvr>
                                        <p:cTn id="21" dur="1000"/>
                                        <p:tgtEl>
                                          <p:spTgt spid="302">
                                            <p:txEl>
                                              <p:pRg st="2" end="2"/>
                                            </p:txEl>
                                          </p:spTgt>
                                        </p:tgtEl>
                                      </p:cBhvr>
                                    </p:animEffect>
                                    <p:anim calcmode="lin" valueType="num">
                                      <p:cBhvr>
                                        <p:cTn id="22" dur="1000" fill="hold"/>
                                        <p:tgtEl>
                                          <p:spTgt spid="30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2">
                                            <p:txEl>
                                              <p:pRg st="3" end="3"/>
                                            </p:txEl>
                                          </p:spTgt>
                                        </p:tgtEl>
                                        <p:attrNameLst>
                                          <p:attrName>style.visibility</p:attrName>
                                        </p:attrNameLst>
                                      </p:cBhvr>
                                      <p:to>
                                        <p:strVal val="visible"/>
                                      </p:to>
                                    </p:set>
                                    <p:animEffect transition="in" filter="fade">
                                      <p:cBhvr>
                                        <p:cTn id="28" dur="1000"/>
                                        <p:tgtEl>
                                          <p:spTgt spid="302">
                                            <p:txEl>
                                              <p:pRg st="3" end="3"/>
                                            </p:txEl>
                                          </p:spTgt>
                                        </p:tgtEl>
                                      </p:cBhvr>
                                    </p:animEffect>
                                    <p:anim calcmode="lin" valueType="num">
                                      <p:cBhvr>
                                        <p:cTn id="29" dur="1000" fill="hold"/>
                                        <p:tgtEl>
                                          <p:spTgt spid="30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2">
                                            <p:txEl>
                                              <p:pRg st="4" end="4"/>
                                            </p:txEl>
                                          </p:spTgt>
                                        </p:tgtEl>
                                        <p:attrNameLst>
                                          <p:attrName>style.visibility</p:attrName>
                                        </p:attrNameLst>
                                      </p:cBhvr>
                                      <p:to>
                                        <p:strVal val="visible"/>
                                      </p:to>
                                    </p:set>
                                    <p:animEffect transition="in" filter="fade">
                                      <p:cBhvr>
                                        <p:cTn id="35" dur="1000"/>
                                        <p:tgtEl>
                                          <p:spTgt spid="302">
                                            <p:txEl>
                                              <p:pRg st="4" end="4"/>
                                            </p:txEl>
                                          </p:spTgt>
                                        </p:tgtEl>
                                      </p:cBhvr>
                                    </p:animEffect>
                                    <p:anim calcmode="lin" valueType="num">
                                      <p:cBhvr>
                                        <p:cTn id="36" dur="1000" fill="hold"/>
                                        <p:tgtEl>
                                          <p:spTgt spid="30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2">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411510"/>
            <a:ext cx="7704000" cy="4320480"/>
          </a:xfrm>
          <a:prstGeom prst="rect">
            <a:avLst/>
          </a:prstGeom>
        </p:spPr>
        <p:txBody>
          <a:bodyPr spcFirstLastPara="1" wrap="square" lIns="91425" tIns="91425" rIns="91425" bIns="91425" anchor="ctr" anchorCtr="0">
            <a:noAutofit/>
          </a:bodyPr>
          <a:lstStyle/>
          <a:p>
            <a:pPr marL="0" indent="0">
              <a:buNone/>
            </a:pPr>
            <a:r>
              <a:rPr lang="en-US" sz="3600" b="1" dirty="0">
                <a:solidFill>
                  <a:schemeClr val="accent6"/>
                </a:solidFill>
                <a:cs typeface="Times New Roman" pitchFamily="18" charset="0"/>
              </a:rPr>
              <a:t>Current System</a:t>
            </a:r>
          </a:p>
          <a:p>
            <a:pPr marL="0" indent="0">
              <a:buNone/>
            </a:pPr>
            <a:endParaRPr lang="en-US" sz="1800" b="1" dirty="0">
              <a:solidFill>
                <a:schemeClr val="accent6"/>
              </a:solidFill>
              <a:cs typeface="Times New Roman" pitchFamily="18" charset="0"/>
            </a:endParaRPr>
          </a:p>
          <a:p>
            <a:pPr marL="0" indent="0">
              <a:buNone/>
            </a:pPr>
            <a:endParaRPr lang="en-US" sz="2000" b="1"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Calculate  monthly and yearly expenses.</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Show data through graph</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Date-time of every budget expense</a:t>
            </a:r>
          </a:p>
          <a:p>
            <a:pPr>
              <a:buFont typeface="Wingdings" panose="05000000000000000000" pitchFamily="2" charset="2"/>
              <a:buChar char="§"/>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Category wise managing budget</a:t>
            </a:r>
          </a:p>
          <a:p>
            <a:pPr marL="488950" indent="-342900">
              <a:buFont typeface="Wingdings" panose="05000000000000000000" pitchFamily="2" charset="2"/>
              <a:buChar char="§"/>
            </a:pPr>
            <a:endParaRPr lang="en-US"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23628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3" end="3"/>
                                            </p:txEl>
                                          </p:spTgt>
                                        </p:tgtEl>
                                        <p:attrNameLst>
                                          <p:attrName>style.visibility</p:attrName>
                                        </p:attrNameLst>
                                      </p:cBhvr>
                                      <p:to>
                                        <p:strVal val="visible"/>
                                      </p:to>
                                    </p:set>
                                    <p:animEffect transition="in" filter="fade">
                                      <p:cBhvr>
                                        <p:cTn id="14" dur="1000"/>
                                        <p:tgtEl>
                                          <p:spTgt spid="308">
                                            <p:txEl>
                                              <p:pRg st="3" end="3"/>
                                            </p:txEl>
                                          </p:spTgt>
                                        </p:tgtEl>
                                      </p:cBhvr>
                                    </p:animEffect>
                                    <p:anim calcmode="lin" valueType="num">
                                      <p:cBhvr>
                                        <p:cTn id="15"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5" end="5"/>
                                            </p:txEl>
                                          </p:spTgt>
                                        </p:tgtEl>
                                        <p:attrNameLst>
                                          <p:attrName>style.visibility</p:attrName>
                                        </p:attrNameLst>
                                      </p:cBhvr>
                                      <p:to>
                                        <p:strVal val="visible"/>
                                      </p:to>
                                    </p:set>
                                    <p:animEffect transition="in" filter="fade">
                                      <p:cBhvr>
                                        <p:cTn id="21" dur="1000"/>
                                        <p:tgtEl>
                                          <p:spTgt spid="308">
                                            <p:txEl>
                                              <p:pRg st="5" end="5"/>
                                            </p:txEl>
                                          </p:spTgt>
                                        </p:tgtEl>
                                      </p:cBhvr>
                                    </p:animEffect>
                                    <p:anim calcmode="lin" valueType="num">
                                      <p:cBhvr>
                                        <p:cTn id="22"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7" end="7"/>
                                            </p:txEl>
                                          </p:spTgt>
                                        </p:tgtEl>
                                        <p:attrNameLst>
                                          <p:attrName>style.visibility</p:attrName>
                                        </p:attrNameLst>
                                      </p:cBhvr>
                                      <p:to>
                                        <p:strVal val="visible"/>
                                      </p:to>
                                    </p:set>
                                    <p:animEffect transition="in" filter="fade">
                                      <p:cBhvr>
                                        <p:cTn id="28" dur="1000"/>
                                        <p:tgtEl>
                                          <p:spTgt spid="308">
                                            <p:txEl>
                                              <p:pRg st="7" end="7"/>
                                            </p:txEl>
                                          </p:spTgt>
                                        </p:tgtEl>
                                      </p:cBhvr>
                                    </p:animEffect>
                                    <p:anim calcmode="lin" valueType="num">
                                      <p:cBhvr>
                                        <p:cTn id="29" dur="1000" fill="hold"/>
                                        <p:tgtEl>
                                          <p:spTgt spid="308">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9" end="9"/>
                                            </p:txEl>
                                          </p:spTgt>
                                        </p:tgtEl>
                                        <p:attrNameLst>
                                          <p:attrName>style.visibility</p:attrName>
                                        </p:attrNameLst>
                                      </p:cBhvr>
                                      <p:to>
                                        <p:strVal val="visible"/>
                                      </p:to>
                                    </p:set>
                                    <p:animEffect transition="in" filter="fade">
                                      <p:cBhvr>
                                        <p:cTn id="35" dur="1000"/>
                                        <p:tgtEl>
                                          <p:spTgt spid="308">
                                            <p:txEl>
                                              <p:pRg st="9" end="9"/>
                                            </p:txEl>
                                          </p:spTgt>
                                        </p:tgtEl>
                                      </p:cBhvr>
                                    </p:animEffect>
                                    <p:anim calcmode="lin" valueType="num">
                                      <p:cBhvr>
                                        <p:cTn id="36" dur="1000" fill="hold"/>
                                        <p:tgtEl>
                                          <p:spTgt spid="308">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16683"/>
            <a:ext cx="7704000" cy="4320480"/>
          </a:xfrm>
          <a:prstGeom prst="rect">
            <a:avLst/>
          </a:prstGeom>
        </p:spPr>
        <p:txBody>
          <a:bodyPr spcFirstLastPara="1" wrap="square" lIns="91425" tIns="91425" rIns="91425" bIns="91425" anchor="ctr" anchorCtr="0">
            <a:noAutofit/>
          </a:bodyPr>
          <a:lstStyle/>
          <a:p>
            <a:pPr marL="146050" indent="0">
              <a:buNone/>
            </a:pPr>
            <a:r>
              <a:rPr lang="en-US" sz="3600" b="1" dirty="0">
                <a:solidFill>
                  <a:schemeClr val="accent6"/>
                </a:solidFill>
                <a:cs typeface="Times New Roman" pitchFamily="18" charset="0"/>
              </a:rPr>
              <a:t>Scop Of The System</a:t>
            </a:r>
          </a:p>
          <a:p>
            <a:pPr marL="146050" indent="0">
              <a:buNone/>
            </a:pPr>
            <a:endParaRPr lang="en-US" sz="3600" b="1" dirty="0">
              <a:solidFill>
                <a:schemeClr val="accent6"/>
              </a:solidFill>
              <a:cs typeface="Times New Roman" pitchFamily="18" charset="0"/>
            </a:endParaRPr>
          </a:p>
          <a:p>
            <a:pPr marL="488950" indent="-342900">
              <a:buFont typeface="Arial" panose="020B0604020202020204" pitchFamily="34" charset="0"/>
              <a:buChar char="•"/>
            </a:pPr>
            <a:r>
              <a:rPr lang="en-US" sz="2000" dirty="0">
                <a:solidFill>
                  <a:schemeClr val="accent6"/>
                </a:solidFill>
                <a:cs typeface="Times New Roman" pitchFamily="18" charset="0"/>
              </a:rPr>
              <a:t>Be easy to understand by the user.</a:t>
            </a:r>
          </a:p>
          <a:p>
            <a:pPr marL="488950" indent="-342900">
              <a:buFont typeface="Arial" panose="020B0604020202020204" pitchFamily="34" charset="0"/>
              <a:buChar char="•"/>
            </a:pPr>
            <a:r>
              <a:rPr lang="en-US" sz="2000" dirty="0">
                <a:solidFill>
                  <a:schemeClr val="accent6"/>
                </a:solidFill>
                <a:cs typeface="Times New Roman" pitchFamily="18" charset="0"/>
              </a:rPr>
              <a:t>Be easy to operate.</a:t>
            </a:r>
          </a:p>
          <a:p>
            <a:pPr marL="488950" indent="-342900">
              <a:buFont typeface="Arial" panose="020B0604020202020204" pitchFamily="34" charset="0"/>
              <a:buChar char="•"/>
            </a:pPr>
            <a:r>
              <a:rPr lang="en-US" sz="2000" dirty="0">
                <a:solidFill>
                  <a:schemeClr val="accent6"/>
                </a:solidFill>
                <a:cs typeface="Times New Roman" pitchFamily="18" charset="0"/>
              </a:rPr>
              <a:t>Have a good user interface.</a:t>
            </a:r>
          </a:p>
          <a:p>
            <a:pPr marL="488950" indent="-342900">
              <a:buFont typeface="Arial" panose="020B0604020202020204" pitchFamily="34" charset="0"/>
              <a:buChar char="•"/>
            </a:pPr>
            <a:r>
              <a:rPr lang="en-US" sz="2000" dirty="0">
                <a:solidFill>
                  <a:schemeClr val="accent6"/>
                </a:solidFill>
                <a:cs typeface="Times New Roman" pitchFamily="18" charset="0"/>
              </a:rPr>
              <a:t>Be expandable.</a:t>
            </a:r>
          </a:p>
          <a:p>
            <a:pPr marL="488950" indent="-342900">
              <a:buFont typeface="Arial" panose="020B0604020202020204" pitchFamily="34" charset="0"/>
              <a:buChar char="•"/>
            </a:pPr>
            <a:r>
              <a:rPr lang="en-US" sz="2000" dirty="0">
                <a:solidFill>
                  <a:schemeClr val="accent6"/>
                </a:solidFill>
                <a:cs typeface="Times New Roman" pitchFamily="18" charset="0"/>
              </a:rPr>
              <a:t>Delivered on schedule within the budget.</a:t>
            </a:r>
          </a:p>
        </p:txBody>
      </p:sp>
    </p:spTree>
    <p:extLst>
      <p:ext uri="{BB962C8B-B14F-4D97-AF65-F5344CB8AC3E}">
        <p14:creationId xmlns:p14="http://schemas.microsoft.com/office/powerpoint/2010/main" val="4377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3" end="3"/>
                                            </p:txEl>
                                          </p:spTgt>
                                        </p:tgtEl>
                                        <p:attrNameLst>
                                          <p:attrName>style.visibility</p:attrName>
                                        </p:attrNameLst>
                                      </p:cBhvr>
                                      <p:to>
                                        <p:strVal val="visible"/>
                                      </p:to>
                                    </p:set>
                                    <p:animEffect transition="in" filter="fade">
                                      <p:cBhvr>
                                        <p:cTn id="21" dur="1000"/>
                                        <p:tgtEl>
                                          <p:spTgt spid="308">
                                            <p:txEl>
                                              <p:pRg st="3" end="3"/>
                                            </p:txEl>
                                          </p:spTgt>
                                        </p:tgtEl>
                                      </p:cBhvr>
                                    </p:animEffect>
                                    <p:anim calcmode="lin" valueType="num">
                                      <p:cBhvr>
                                        <p:cTn id="22"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4" end="4"/>
                                            </p:txEl>
                                          </p:spTgt>
                                        </p:tgtEl>
                                        <p:attrNameLst>
                                          <p:attrName>style.visibility</p:attrName>
                                        </p:attrNameLst>
                                      </p:cBhvr>
                                      <p:to>
                                        <p:strVal val="visible"/>
                                      </p:to>
                                    </p:set>
                                    <p:animEffect transition="in" filter="fade">
                                      <p:cBhvr>
                                        <p:cTn id="28" dur="1000"/>
                                        <p:tgtEl>
                                          <p:spTgt spid="308">
                                            <p:txEl>
                                              <p:pRg st="4" end="4"/>
                                            </p:txEl>
                                          </p:spTgt>
                                        </p:tgtEl>
                                      </p:cBhvr>
                                    </p:animEffect>
                                    <p:anim calcmode="lin" valueType="num">
                                      <p:cBhvr>
                                        <p:cTn id="29"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5" end="5"/>
                                            </p:txEl>
                                          </p:spTgt>
                                        </p:tgtEl>
                                        <p:attrNameLst>
                                          <p:attrName>style.visibility</p:attrName>
                                        </p:attrNameLst>
                                      </p:cBhvr>
                                      <p:to>
                                        <p:strVal val="visible"/>
                                      </p:to>
                                    </p:set>
                                    <p:animEffect transition="in" filter="fade">
                                      <p:cBhvr>
                                        <p:cTn id="35" dur="1000"/>
                                        <p:tgtEl>
                                          <p:spTgt spid="308">
                                            <p:txEl>
                                              <p:pRg st="5" end="5"/>
                                            </p:txEl>
                                          </p:spTgt>
                                        </p:tgtEl>
                                      </p:cBhvr>
                                    </p:animEffect>
                                    <p:anim calcmode="lin" valueType="num">
                                      <p:cBhvr>
                                        <p:cTn id="36"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8">
                                            <p:txEl>
                                              <p:pRg st="6" end="6"/>
                                            </p:txEl>
                                          </p:spTgt>
                                        </p:tgtEl>
                                        <p:attrNameLst>
                                          <p:attrName>style.visibility</p:attrName>
                                        </p:attrNameLst>
                                      </p:cBhvr>
                                      <p:to>
                                        <p:strVal val="visible"/>
                                      </p:to>
                                    </p:set>
                                    <p:animEffect transition="in" filter="fade">
                                      <p:cBhvr>
                                        <p:cTn id="42" dur="1000"/>
                                        <p:tgtEl>
                                          <p:spTgt spid="308">
                                            <p:txEl>
                                              <p:pRg st="6" end="6"/>
                                            </p:txEl>
                                          </p:spTgt>
                                        </p:tgtEl>
                                      </p:cBhvr>
                                    </p:animEffect>
                                    <p:anim calcmode="lin" valueType="num">
                                      <p:cBhvr>
                                        <p:cTn id="43"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FUTURE ENHANCEMENT</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333132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3"/>
          <p:cNvSpPr txBox="1">
            <a:spLocks noGrp="1"/>
          </p:cNvSpPr>
          <p:nvPr>
            <p:ph type="subTitle" idx="1"/>
          </p:nvPr>
        </p:nvSpPr>
        <p:spPr>
          <a:xfrm>
            <a:off x="179512" y="771550"/>
            <a:ext cx="5544616" cy="3024336"/>
          </a:xfrm>
          <a:prstGeom prst="rect">
            <a:avLst/>
          </a:prstGeom>
        </p:spPr>
        <p:txBody>
          <a:bodyPr spcFirstLastPara="1" wrap="square" lIns="91425" tIns="91425" rIns="91425" bIns="91425" anchor="ctr" anchorCtr="0">
            <a:noAutofit/>
          </a:bodyPr>
          <a:lstStyle/>
          <a:p>
            <a:pPr marL="342900" indent="-342900">
              <a:buSzPct val="78000"/>
              <a:buFont typeface="Arial" pitchFamily="34" charset="0"/>
              <a:buChar char="•"/>
            </a:pPr>
            <a:r>
              <a:rPr lang="en-US" sz="2000" b="0" i="0" dirty="0">
                <a:effectLst/>
              </a:rPr>
              <a:t>Utilization of current code with adding further function required.</a:t>
            </a:r>
          </a:p>
          <a:p>
            <a:pPr marL="342900" indent="-342900">
              <a:buSzPct val="78000"/>
              <a:buFont typeface="Arial" pitchFamily="34" charset="0"/>
              <a:buChar char="•"/>
            </a:pPr>
            <a:endParaRPr lang="en-US" sz="2000" b="0" i="0" dirty="0">
              <a:effectLst/>
            </a:endParaRPr>
          </a:p>
          <a:p>
            <a:pPr marL="342900" indent="-342900">
              <a:buSzPct val="78000"/>
              <a:buFont typeface="Arial" pitchFamily="34" charset="0"/>
              <a:buChar char="•"/>
            </a:pPr>
            <a:r>
              <a:rPr lang="en-IN" sz="2000" dirty="0"/>
              <a:t>Can link up with </a:t>
            </a:r>
            <a:r>
              <a:rPr lang="en-IN" sz="2000" b="0" i="0" dirty="0">
                <a:effectLst/>
              </a:rPr>
              <a:t>Bank.</a:t>
            </a:r>
          </a:p>
          <a:p>
            <a:pPr marL="342900" indent="-342900">
              <a:buSzPct val="78000"/>
              <a:buFont typeface="Arial" pitchFamily="34" charset="0"/>
              <a:buChar char="•"/>
            </a:pPr>
            <a:endParaRPr lang="en-IN" sz="2000" b="0" i="0" dirty="0">
              <a:effectLst/>
            </a:endParaRPr>
          </a:p>
          <a:p>
            <a:pPr marL="342900" indent="-342900">
              <a:buSzPct val="78000"/>
              <a:buFont typeface="Arial" pitchFamily="34" charset="0"/>
              <a:buChar char="•"/>
            </a:pPr>
            <a:r>
              <a:rPr lang="en-US" sz="2000" b="0" i="0" dirty="0">
                <a:effectLst/>
              </a:rPr>
              <a:t>Manually entry not required, It will be directly reflecting amount.</a:t>
            </a:r>
          </a:p>
          <a:p>
            <a:pPr marL="0" indent="0"/>
            <a:endParaRPr lang="en-US" sz="2000" b="0" i="0" dirty="0">
              <a:effectLst/>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anim calcmode="lin" valueType="num">
                                      <p:cBhvr>
                                        <p:cTn id="8" dur="1000" fill="hold"/>
                                        <p:tgtEl>
                                          <p:spTgt spid="3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0">
                                            <p:txEl>
                                              <p:pRg st="2" end="2"/>
                                            </p:txEl>
                                          </p:spTgt>
                                        </p:tgtEl>
                                        <p:attrNameLst>
                                          <p:attrName>style.visibility</p:attrName>
                                        </p:attrNameLst>
                                      </p:cBhvr>
                                      <p:to>
                                        <p:strVal val="visible"/>
                                      </p:to>
                                    </p:set>
                                    <p:animEffect transition="in" filter="fade">
                                      <p:cBhvr>
                                        <p:cTn id="14" dur="1000"/>
                                        <p:tgtEl>
                                          <p:spTgt spid="350">
                                            <p:txEl>
                                              <p:pRg st="2" end="2"/>
                                            </p:txEl>
                                          </p:spTgt>
                                        </p:tgtEl>
                                      </p:cBhvr>
                                    </p:animEffect>
                                    <p:anim calcmode="lin" valueType="num">
                                      <p:cBhvr>
                                        <p:cTn id="15" dur="1000" fill="hold"/>
                                        <p:tgtEl>
                                          <p:spTgt spid="35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0">
                                            <p:txEl>
                                              <p:pRg st="4" end="4"/>
                                            </p:txEl>
                                          </p:spTgt>
                                        </p:tgtEl>
                                        <p:attrNameLst>
                                          <p:attrName>style.visibility</p:attrName>
                                        </p:attrNameLst>
                                      </p:cBhvr>
                                      <p:to>
                                        <p:strVal val="visible"/>
                                      </p:to>
                                    </p:set>
                                    <p:animEffect transition="in" filter="fade">
                                      <p:cBhvr>
                                        <p:cTn id="21" dur="1000"/>
                                        <p:tgtEl>
                                          <p:spTgt spid="350">
                                            <p:txEl>
                                              <p:pRg st="4" end="4"/>
                                            </p:txEl>
                                          </p:spTgt>
                                        </p:tgtEl>
                                      </p:cBhvr>
                                    </p:animEffect>
                                    <p:anim calcmode="lin" valueType="num">
                                      <p:cBhvr>
                                        <p:cTn id="22" dur="1000" fill="hold"/>
                                        <p:tgtEl>
                                          <p:spTgt spid="350">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5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ea typeface="Archivo ExtraLight"/>
                <a:cs typeface="Times New Roman" pitchFamily="18" charset="0"/>
              </a:rPr>
              <a:t>LIMITATIONS</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575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275856" y="915566"/>
            <a:ext cx="5328592" cy="302433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Inflexible: </a:t>
            </a:r>
            <a:r>
              <a:rPr lang="en-US" sz="1400" dirty="0">
                <a:solidFill>
                  <a:schemeClr val="accent6"/>
                </a:solidFill>
                <a:cs typeface="Times New Roman" pitchFamily="18" charset="0"/>
              </a:rPr>
              <a:t>A budget is formed depending on certain policies of an institution or goals of an individual that leads to decision-making. However, if there is any need to review the financial status considering any change in the market there is no way the budget can be altered.</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Finance oriented</a:t>
            </a:r>
            <a:r>
              <a:rPr lang="en-US" sz="1400" dirty="0">
                <a:solidFill>
                  <a:schemeClr val="accent6"/>
                </a:solidFill>
                <a:cs typeface="Times New Roman" pitchFamily="18" charset="0"/>
              </a:rPr>
              <a:t>: The budget does not support the interests and requirements of the people. It is more profit-oriented which is more quantitative while the needs of the people are more qualitative in nature.</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Time-consuming: </a:t>
            </a:r>
            <a:r>
              <a:rPr lang="en-US" sz="1400" dirty="0">
                <a:solidFill>
                  <a:schemeClr val="accent6"/>
                </a:solidFill>
                <a:cs typeface="Times New Roman" pitchFamily="18" charset="0"/>
              </a:rPr>
              <a:t>The process of planning a budget Or budgeting is a time-consuming affair. It needs to consider all possible aspects of an organization or an individual before ensuring any expenditure or spending towards a particular goal.</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Conflicts: </a:t>
            </a:r>
            <a:r>
              <a:rPr lang="en-US" sz="1400" dirty="0">
                <a:solidFill>
                  <a:schemeClr val="accent6"/>
                </a:solidFill>
                <a:cs typeface="Times New Roman" pitchFamily="18" charset="0"/>
              </a:rPr>
              <a:t>The failure of a budget plan can result in a lot of arising tensions and rifts within the company that ultimately get reflected by the inefficient running of the organization</a:t>
            </a:r>
          </a:p>
        </p:txBody>
      </p:sp>
    </p:spTree>
    <p:extLst>
      <p:ext uri="{BB962C8B-B14F-4D97-AF65-F5344CB8AC3E}">
        <p14:creationId xmlns:p14="http://schemas.microsoft.com/office/powerpoint/2010/main" val="39341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1" end="1"/>
                                            </p:txEl>
                                          </p:spTgt>
                                        </p:tgtEl>
                                        <p:attrNameLst>
                                          <p:attrName>style.visibility</p:attrName>
                                        </p:attrNameLst>
                                      </p:cBhvr>
                                      <p:to>
                                        <p:strVal val="visible"/>
                                      </p:to>
                                    </p:set>
                                    <p:animEffect transition="in" filter="fade">
                                      <p:cBhvr>
                                        <p:cTn id="7" dur="1000"/>
                                        <p:tgtEl>
                                          <p:spTgt spid="314">
                                            <p:txEl>
                                              <p:pRg st="1" end="1"/>
                                            </p:txEl>
                                          </p:spTgt>
                                        </p:tgtEl>
                                      </p:cBhvr>
                                    </p:animEffect>
                                    <p:anim calcmode="lin" valueType="num">
                                      <p:cBhvr>
                                        <p:cTn id="8" dur="1000" fill="hold"/>
                                        <p:tgtEl>
                                          <p:spTgt spid="3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4">
                                            <p:txEl>
                                              <p:pRg st="3" end="3"/>
                                            </p:txEl>
                                          </p:spTgt>
                                        </p:tgtEl>
                                        <p:attrNameLst>
                                          <p:attrName>style.visibility</p:attrName>
                                        </p:attrNameLst>
                                      </p:cBhvr>
                                      <p:to>
                                        <p:strVal val="visible"/>
                                      </p:to>
                                    </p:set>
                                    <p:animEffect transition="in" filter="fade">
                                      <p:cBhvr>
                                        <p:cTn id="14" dur="1000"/>
                                        <p:tgtEl>
                                          <p:spTgt spid="314">
                                            <p:txEl>
                                              <p:pRg st="3" end="3"/>
                                            </p:txEl>
                                          </p:spTgt>
                                        </p:tgtEl>
                                      </p:cBhvr>
                                    </p:animEffect>
                                    <p:anim calcmode="lin" valueType="num">
                                      <p:cBhvr>
                                        <p:cTn id="15" dur="1000" fill="hold"/>
                                        <p:tgtEl>
                                          <p:spTgt spid="31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4">
                                            <p:txEl>
                                              <p:pRg st="5" end="5"/>
                                            </p:txEl>
                                          </p:spTgt>
                                        </p:tgtEl>
                                        <p:attrNameLst>
                                          <p:attrName>style.visibility</p:attrName>
                                        </p:attrNameLst>
                                      </p:cBhvr>
                                      <p:to>
                                        <p:strVal val="visible"/>
                                      </p:to>
                                    </p:set>
                                    <p:animEffect transition="in" filter="fade">
                                      <p:cBhvr>
                                        <p:cTn id="21" dur="1000"/>
                                        <p:tgtEl>
                                          <p:spTgt spid="314">
                                            <p:txEl>
                                              <p:pRg st="5" end="5"/>
                                            </p:txEl>
                                          </p:spTgt>
                                        </p:tgtEl>
                                      </p:cBhvr>
                                    </p:animEffect>
                                    <p:anim calcmode="lin" valueType="num">
                                      <p:cBhvr>
                                        <p:cTn id="22" dur="1000" fill="hold"/>
                                        <p:tgtEl>
                                          <p:spTgt spid="31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4">
                                            <p:txEl>
                                              <p:pRg st="7" end="7"/>
                                            </p:txEl>
                                          </p:spTgt>
                                        </p:tgtEl>
                                        <p:attrNameLst>
                                          <p:attrName>style.visibility</p:attrName>
                                        </p:attrNameLst>
                                      </p:cBhvr>
                                      <p:to>
                                        <p:strVal val="visible"/>
                                      </p:to>
                                    </p:set>
                                    <p:animEffect transition="in" filter="fade">
                                      <p:cBhvr>
                                        <p:cTn id="28" dur="1000"/>
                                        <p:tgtEl>
                                          <p:spTgt spid="314">
                                            <p:txEl>
                                              <p:pRg st="7" end="7"/>
                                            </p:txEl>
                                          </p:spTgt>
                                        </p:tgtEl>
                                      </p:cBhvr>
                                    </p:animEffect>
                                    <p:anim calcmode="lin" valueType="num">
                                      <p:cBhvr>
                                        <p:cTn id="29" dur="1000" fill="hold"/>
                                        <p:tgtEl>
                                          <p:spTgt spid="314">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4279998" y="923752"/>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71600" y="1923678"/>
            <a:ext cx="7582196" cy="1800200"/>
          </a:xfrm>
          <a:prstGeom prst="rect">
            <a:avLst/>
          </a:prstGeom>
        </p:spPr>
        <p:txBody>
          <a:bodyPr spcFirstLastPara="1" wrap="square" lIns="91425" tIns="91425" rIns="91425" bIns="91425" anchor="ctr" anchorCtr="0">
            <a:noAutofit/>
          </a:bodyPr>
          <a:lstStyle/>
          <a:p>
            <a:pPr lvl="0"/>
            <a:r>
              <a:rPr lang="en-US" sz="4400" dirty="0">
                <a:cs typeface="Times New Roman" pitchFamily="18" charset="0"/>
              </a:rPr>
              <a:t>HARDWARE AND SOFTWARE SPECIFICATIONS</a:t>
            </a:r>
            <a:endParaRPr sz="4400"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4246998" y="1126359"/>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436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Google Shape;559;p51"/>
          <p:cNvSpPr/>
          <p:nvPr/>
        </p:nvSpPr>
        <p:spPr>
          <a:xfrm>
            <a:off x="899592" y="555526"/>
            <a:ext cx="2568000" cy="498600"/>
          </a:xfrm>
          <a:prstGeom prst="roundRect">
            <a:avLst>
              <a:gd name="adj" fmla="val 50000"/>
            </a:avLst>
          </a:prstGeom>
          <a:gradFill>
            <a:gsLst>
              <a:gs pos="0">
                <a:schemeClr val="accent5"/>
              </a:gs>
              <a:gs pos="100000">
                <a:srgbClr val="FFFFFF">
                  <a:alpha val="0"/>
                </a:srgbClr>
              </a:gs>
            </a:gsLst>
            <a:lin ang="0" scaled="0"/>
          </a:gradFill>
          <a:ln>
            <a:noFill/>
          </a:ln>
        </p:spPr>
        <p:txBody>
          <a:bodyPr spcFirstLastPara="1" wrap="square" lIns="91425" tIns="91425" rIns="91425" bIns="91425" anchor="ctr" anchorCtr="0">
            <a:noAutofit/>
          </a:bodyPr>
          <a:lstStyle/>
          <a:p>
            <a:pPr marL="0" indent="0">
              <a:buNone/>
            </a:pPr>
            <a:r>
              <a:rPr lang="en-US" sz="2400" b="1" dirty="0">
                <a:solidFill>
                  <a:schemeClr val="accent6"/>
                </a:solidFill>
                <a:latin typeface="Archivo"/>
                <a:cs typeface="Times New Roman" pitchFamily="18" charset="0"/>
              </a:rPr>
              <a:t>Software :</a:t>
            </a:r>
          </a:p>
        </p:txBody>
      </p:sp>
      <p:sp>
        <p:nvSpPr>
          <p:cNvPr id="5" name="Google Shape;562;p51"/>
          <p:cNvSpPr/>
          <p:nvPr/>
        </p:nvSpPr>
        <p:spPr>
          <a:xfrm>
            <a:off x="5259619" y="542852"/>
            <a:ext cx="2568000" cy="498600"/>
          </a:xfrm>
          <a:prstGeom prst="roundRect">
            <a:avLst>
              <a:gd name="adj" fmla="val 50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r>
              <a:rPr lang="en-US" sz="2000" b="1" dirty="0">
                <a:solidFill>
                  <a:schemeClr val="accent6"/>
                </a:solidFill>
                <a:latin typeface="Archivo"/>
                <a:cs typeface="Times New Roman" pitchFamily="18" charset="0"/>
              </a:rPr>
              <a:t>Hardware :</a:t>
            </a:r>
          </a:p>
        </p:txBody>
      </p:sp>
      <p:sp>
        <p:nvSpPr>
          <p:cNvPr id="2" name="Rectangle 1"/>
          <p:cNvSpPr/>
          <p:nvPr/>
        </p:nvSpPr>
        <p:spPr>
          <a:xfrm>
            <a:off x="395536" y="1419622"/>
            <a:ext cx="3816424" cy="3077766"/>
          </a:xfrm>
          <a:prstGeom prst="rect">
            <a:avLst/>
          </a:prstGeom>
        </p:spPr>
        <p:txBody>
          <a:bodyPr wrap="square">
            <a:spAutoFit/>
          </a:bodyPr>
          <a:lstStyle/>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Operating System.</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minimum version Android 5.0 Lollipop.</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For developing app we are use android studio and for database we are use SQLite.</a:t>
            </a:r>
          </a:p>
          <a:p>
            <a:pPr marL="0" indent="0">
              <a:buNone/>
            </a:pPr>
            <a:endParaRPr lang="en-US" dirty="0">
              <a:latin typeface="Archivo"/>
            </a:endParaRPr>
          </a:p>
        </p:txBody>
      </p:sp>
      <p:sp>
        <p:nvSpPr>
          <p:cNvPr id="6" name="Rectangle 5"/>
          <p:cNvSpPr/>
          <p:nvPr/>
        </p:nvSpPr>
        <p:spPr>
          <a:xfrm>
            <a:off x="5076056" y="1419622"/>
            <a:ext cx="3366120" cy="2554545"/>
          </a:xfrm>
          <a:prstGeom prst="rect">
            <a:avLst/>
          </a:prstGeom>
        </p:spPr>
        <p:txBody>
          <a:bodyPr wrap="square">
            <a:spAutoFit/>
          </a:bodyPr>
          <a:lstStyle/>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Android Based Smart phone </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Minimum 2 GB RAM required.</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App size space required in ROM.</a:t>
            </a:r>
          </a:p>
        </p:txBody>
      </p:sp>
    </p:spTree>
    <p:extLst>
      <p:ext uri="{BB962C8B-B14F-4D97-AF65-F5344CB8AC3E}">
        <p14:creationId xmlns:p14="http://schemas.microsoft.com/office/powerpoint/2010/main" val="279614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FLOW CHART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48497"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8</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4" name="Picture 3">
            <a:extLst>
              <a:ext uri="{FF2B5EF4-FFF2-40B4-BE49-F238E27FC236}">
                <a16:creationId xmlns:a16="http://schemas.microsoft.com/office/drawing/2014/main" id="{CAC94846-D236-CE7C-630C-41D556463550}"/>
              </a:ext>
            </a:extLst>
          </p:cNvPr>
          <p:cNvPicPr>
            <a:picLocks noChangeAspect="1"/>
          </p:cNvPicPr>
          <p:nvPr/>
        </p:nvPicPr>
        <p:blipFill>
          <a:blip r:embed="rId3"/>
          <a:stretch>
            <a:fillRect/>
          </a:stretch>
        </p:blipFill>
        <p:spPr>
          <a:xfrm>
            <a:off x="1294647" y="1203598"/>
            <a:ext cx="5604932" cy="3294292"/>
          </a:xfrm>
          <a:prstGeom prst="rect">
            <a:avLst/>
          </a:prstGeom>
        </p:spPr>
      </p:pic>
      <p:sp>
        <p:nvSpPr>
          <p:cNvPr id="7" name="TextBox 6">
            <a:extLst>
              <a:ext uri="{FF2B5EF4-FFF2-40B4-BE49-F238E27FC236}">
                <a16:creationId xmlns:a16="http://schemas.microsoft.com/office/drawing/2014/main" id="{0E3CA69B-9ADB-4859-06D2-C472B57BCBDD}"/>
              </a:ext>
            </a:extLst>
          </p:cNvPr>
          <p:cNvSpPr txBox="1"/>
          <p:nvPr/>
        </p:nvSpPr>
        <p:spPr>
          <a:xfrm>
            <a:off x="3203848" y="4602999"/>
            <a:ext cx="5863166" cy="307777"/>
          </a:xfrm>
          <a:prstGeom prst="rect">
            <a:avLst/>
          </a:prstGeom>
          <a:noFill/>
        </p:spPr>
        <p:txBody>
          <a:bodyPr wrap="square">
            <a:spAutoFit/>
          </a:bodyPr>
          <a:lstStyle/>
          <a:p>
            <a:r>
              <a:rPr lang="en-IN" dirty="0">
                <a:solidFill>
                  <a:schemeClr val="bg1"/>
                </a:solidFill>
                <a:latin typeface="Archivo"/>
              </a:rPr>
              <a:t>Fig:-8 System Flow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6080809"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USE CASE DIAGRAM </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9</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 name="Picture 2">
            <a:extLst>
              <a:ext uri="{FF2B5EF4-FFF2-40B4-BE49-F238E27FC236}">
                <a16:creationId xmlns:a16="http://schemas.microsoft.com/office/drawing/2014/main" id="{6FEDE196-22F8-0ABA-807E-30683ED66AF5}"/>
              </a:ext>
            </a:extLst>
          </p:cNvPr>
          <p:cNvPicPr>
            <a:picLocks noChangeAspect="1"/>
          </p:cNvPicPr>
          <p:nvPr/>
        </p:nvPicPr>
        <p:blipFill>
          <a:blip r:embed="rId3"/>
          <a:stretch>
            <a:fillRect/>
          </a:stretch>
        </p:blipFill>
        <p:spPr>
          <a:xfrm>
            <a:off x="1356089" y="995397"/>
            <a:ext cx="4944104" cy="3629447"/>
          </a:xfrm>
          <a:prstGeom prst="rect">
            <a:avLst/>
          </a:prstGeom>
        </p:spPr>
      </p:pic>
      <p:sp>
        <p:nvSpPr>
          <p:cNvPr id="2" name="TextBox 1">
            <a:extLst>
              <a:ext uri="{FF2B5EF4-FFF2-40B4-BE49-F238E27FC236}">
                <a16:creationId xmlns:a16="http://schemas.microsoft.com/office/drawing/2014/main" id="{F63C4592-6B9F-0EA8-934D-77373F958D76}"/>
              </a:ext>
            </a:extLst>
          </p:cNvPr>
          <p:cNvSpPr txBox="1"/>
          <p:nvPr/>
        </p:nvSpPr>
        <p:spPr>
          <a:xfrm>
            <a:off x="2843808" y="4659982"/>
            <a:ext cx="5863166" cy="307777"/>
          </a:xfrm>
          <a:prstGeom prst="rect">
            <a:avLst/>
          </a:prstGeom>
          <a:noFill/>
        </p:spPr>
        <p:txBody>
          <a:bodyPr wrap="square">
            <a:spAutoFit/>
          </a:bodyPr>
          <a:lstStyle/>
          <a:p>
            <a:r>
              <a:rPr lang="en-IN" dirty="0">
                <a:solidFill>
                  <a:schemeClr val="bg1"/>
                </a:solidFill>
                <a:latin typeface="Archivo"/>
              </a:rPr>
              <a:t>Fig:-9 Use Case Diagram</a:t>
            </a:r>
          </a:p>
        </p:txBody>
      </p:sp>
    </p:spTree>
    <p:extLst>
      <p:ext uri="{BB962C8B-B14F-4D97-AF65-F5344CB8AC3E}">
        <p14:creationId xmlns:p14="http://schemas.microsoft.com/office/powerpoint/2010/main" val="16383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PROJECT DEFINITION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298778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33022"/>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1" name="Picture 30">
            <a:extLst>
              <a:ext uri="{FF2B5EF4-FFF2-40B4-BE49-F238E27FC236}">
                <a16:creationId xmlns:a16="http://schemas.microsoft.com/office/drawing/2014/main" id="{822DF836-6240-5F0E-886D-C12D5490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7" y="1229632"/>
            <a:ext cx="1757917" cy="3343589"/>
          </a:xfrm>
          <a:prstGeom prst="rect">
            <a:avLst/>
          </a:prstGeom>
        </p:spPr>
      </p:pic>
      <p:pic>
        <p:nvPicPr>
          <p:cNvPr id="32" name="Picture 31">
            <a:extLst>
              <a:ext uri="{FF2B5EF4-FFF2-40B4-BE49-F238E27FC236}">
                <a16:creationId xmlns:a16="http://schemas.microsoft.com/office/drawing/2014/main" id="{14F768AA-52B4-58FF-34B1-D1E3C78FC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214090"/>
            <a:ext cx="1732472" cy="3374672"/>
          </a:xfrm>
          <a:prstGeom prst="rect">
            <a:avLst/>
          </a:prstGeom>
        </p:spPr>
      </p:pic>
      <p:sp>
        <p:nvSpPr>
          <p:cNvPr id="34" name="TextBox 33">
            <a:extLst>
              <a:ext uri="{FF2B5EF4-FFF2-40B4-BE49-F238E27FC236}">
                <a16:creationId xmlns:a16="http://schemas.microsoft.com/office/drawing/2014/main" id="{D244E28D-834F-E950-C56D-F38867230A14}"/>
              </a:ext>
            </a:extLst>
          </p:cNvPr>
          <p:cNvSpPr txBox="1"/>
          <p:nvPr/>
        </p:nvSpPr>
        <p:spPr>
          <a:xfrm>
            <a:off x="493724" y="465453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Fig:-10.1 Menu Bar</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732717" y="4720298"/>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Fig:-10.2 </a:t>
            </a:r>
            <a:r>
              <a:rPr lang="en-US" dirty="0">
                <a:solidFill>
                  <a:schemeClr val="accent6"/>
                </a:solidFill>
                <a:effectLst/>
                <a:latin typeface="Archivo"/>
                <a:ea typeface="Times New Roman" panose="02020603050405020304" pitchFamily="18" charset="0"/>
              </a:rPr>
              <a:t>Add Income In Wallet</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93234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34"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56720"/>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503265" y="4646811"/>
            <a:ext cx="5863590" cy="523220"/>
          </a:xfrm>
          <a:prstGeom prst="rect">
            <a:avLst/>
          </a:prstGeom>
          <a:noFill/>
        </p:spPr>
        <p:txBody>
          <a:bodyPr wrap="square">
            <a:spAutoFit/>
          </a:bodyPr>
          <a:lstStyle/>
          <a:p>
            <a:pPr marL="914400" lvl="2">
              <a:spcBef>
                <a:spcPts val="400"/>
              </a:spcBef>
              <a:spcAft>
                <a:spcPts val="0"/>
              </a:spcAft>
              <a:tabLst>
                <a:tab pos="305435" algn="l"/>
              </a:tabLst>
            </a:pPr>
            <a:r>
              <a:rPr lang="en-US" i="0" spc="-10" dirty="0">
                <a:solidFill>
                  <a:srgbClr val="FFFFFF"/>
                </a:solidFill>
                <a:effectLst/>
                <a:latin typeface="Archivo"/>
                <a:ea typeface="Times New Roman" panose="02020603050405020304" pitchFamily="18" charset="0"/>
                <a:cs typeface="Arial" panose="020B0604020202020204" pitchFamily="34" charset="0"/>
              </a:rPr>
              <a:t>Fig-10.3 </a:t>
            </a:r>
            <a:r>
              <a:rPr lang="en-US" dirty="0">
                <a:solidFill>
                  <a:schemeClr val="accent6"/>
                </a:solidFill>
                <a:effectLst/>
                <a:latin typeface="Archivo"/>
                <a:ea typeface="Times New Roman" panose="02020603050405020304" pitchFamily="18" charset="0"/>
              </a:rPr>
              <a:t>Add Plan</a:t>
            </a:r>
            <a:endParaRPr lang="en-IN" dirty="0">
              <a:solidFill>
                <a:schemeClr val="accent6"/>
              </a:solidFill>
              <a:effectLst/>
              <a:latin typeface="Archivo"/>
              <a:ea typeface="Times New Roman" panose="02020603050405020304" pitchFamily="18" charset="0"/>
            </a:endParaRPr>
          </a:p>
          <a:p>
            <a:r>
              <a:rPr lang="en-US" dirty="0">
                <a:solidFill>
                  <a:schemeClr val="accent6"/>
                </a:solidFill>
                <a:effectLst/>
                <a:latin typeface="Times New Roman" panose="02020603050405020304" pitchFamily="18" charset="0"/>
                <a:ea typeface="Times New Roman" panose="02020603050405020304" pitchFamily="18" charset="0"/>
              </a:rPr>
              <a:t> </a:t>
            </a:r>
            <a:endParaRPr lang="en-IN" dirty="0">
              <a:solidFill>
                <a:schemeClr val="accent6"/>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9A7C16C6-8FF6-88D7-9164-E0CFB01B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59" y="1086657"/>
            <a:ext cx="1773594" cy="3452280"/>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235079"/>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pic>
        <p:nvPicPr>
          <p:cNvPr id="4" name="Picture 3">
            <a:extLst>
              <a:ext uri="{FF2B5EF4-FFF2-40B4-BE49-F238E27FC236}">
                <a16:creationId xmlns:a16="http://schemas.microsoft.com/office/drawing/2014/main" id="{03338A32-4CC4-FD08-4630-D76C91DF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062" y="1033305"/>
            <a:ext cx="1909201" cy="3555496"/>
          </a:xfrm>
          <a:prstGeom prst="rect">
            <a:avLst/>
          </a:prstGeom>
        </p:spPr>
      </p:pic>
      <p:sp>
        <p:nvSpPr>
          <p:cNvPr id="5" name="TextBox 4">
            <a:extLst>
              <a:ext uri="{FF2B5EF4-FFF2-40B4-BE49-F238E27FC236}">
                <a16:creationId xmlns:a16="http://schemas.microsoft.com/office/drawing/2014/main" id="{39B00096-9D99-1CE8-B141-BB4AF53ABD81}"/>
              </a:ext>
            </a:extLst>
          </p:cNvPr>
          <p:cNvSpPr txBox="1"/>
          <p:nvPr/>
        </p:nvSpPr>
        <p:spPr>
          <a:xfrm>
            <a:off x="4016468" y="467150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Fig-10.4 </a:t>
            </a:r>
            <a:r>
              <a:rPr lang="en-US" sz="1400" spc="-10" dirty="0">
                <a:solidFill>
                  <a:schemeClr val="accent6"/>
                </a:solidFill>
                <a:effectLst/>
                <a:latin typeface="Archivo"/>
                <a:ea typeface="Times New Roman" panose="02020603050405020304" pitchFamily="18" charset="0"/>
              </a:rPr>
              <a:t> Budget </a:t>
            </a:r>
            <a:r>
              <a:rPr lang="en-US" spc="-10" dirty="0">
                <a:solidFill>
                  <a:schemeClr val="accent6"/>
                </a:solidFill>
                <a:latin typeface="Archivo"/>
                <a:ea typeface="Times New Roman" panose="02020603050405020304" pitchFamily="18" charset="0"/>
              </a:rPr>
              <a:t>Plans</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47535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1157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3749361" y="4592905"/>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Fig-10.6 </a:t>
            </a:r>
            <a:r>
              <a:rPr lang="en-US" spc="-10" dirty="0">
                <a:solidFill>
                  <a:schemeClr val="accent6"/>
                </a:solidFill>
                <a:effectLst/>
                <a:latin typeface="Archivo"/>
                <a:ea typeface="Times New Roman" panose="02020603050405020304" pitchFamily="18" charset="0"/>
              </a:rPr>
              <a:t>Budget Categories </a:t>
            </a:r>
            <a:endParaRPr lang="en-IN"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179512" y="4609106"/>
            <a:ext cx="3312368"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Fig-10.5 </a:t>
            </a:r>
            <a:r>
              <a:rPr lang="en-US" sz="1400" dirty="0">
                <a:solidFill>
                  <a:schemeClr val="accent6"/>
                </a:solidFill>
                <a:effectLst/>
                <a:latin typeface="Archivo"/>
                <a:ea typeface="Times New Roman" panose="02020603050405020304" pitchFamily="18" charset="0"/>
              </a:rPr>
              <a:t>Add/Edit Categories</a:t>
            </a:r>
            <a:endParaRPr lang="en-IN" sz="1200"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4F5B53C4-06E7-FAC7-000E-049801190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980228"/>
            <a:ext cx="1786137" cy="3441327"/>
          </a:xfrm>
          <a:prstGeom prst="rect">
            <a:avLst/>
          </a:prstGeom>
        </p:spPr>
      </p:pic>
      <p:pic>
        <p:nvPicPr>
          <p:cNvPr id="3" name="Picture 2">
            <a:extLst>
              <a:ext uri="{FF2B5EF4-FFF2-40B4-BE49-F238E27FC236}">
                <a16:creationId xmlns:a16="http://schemas.microsoft.com/office/drawing/2014/main" id="{EFF23DE2-38C0-C4EE-978D-697D286C7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391" y="976727"/>
            <a:ext cx="1896289" cy="3444828"/>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3087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4128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468560" y="4669780"/>
            <a:ext cx="4896544"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Fig-10.7 </a:t>
            </a:r>
            <a:r>
              <a:rPr lang="en-US" sz="1400" spc="-10" dirty="0">
                <a:solidFill>
                  <a:schemeClr val="accent6"/>
                </a:solidFill>
                <a:effectLst/>
                <a:latin typeface="Archivo"/>
                <a:ea typeface="Times New Roman" panose="02020603050405020304" pitchFamily="18" charset="0"/>
              </a:rPr>
              <a:t>Category Wise </a:t>
            </a:r>
            <a:r>
              <a:rPr lang="en-US" spc="-10" dirty="0">
                <a:solidFill>
                  <a:schemeClr val="accent6"/>
                </a:solidFill>
                <a:latin typeface="Archivo"/>
                <a:ea typeface="Times New Roman" panose="02020603050405020304" pitchFamily="18" charset="0"/>
              </a:rPr>
              <a:t>Monthly Expense</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802581" y="4656029"/>
            <a:ext cx="5928193" cy="311168"/>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Fig-10.8 </a:t>
            </a:r>
            <a:r>
              <a:rPr lang="en-US" dirty="0">
                <a:solidFill>
                  <a:schemeClr val="accent6"/>
                </a:solidFill>
                <a:effectLst/>
                <a:latin typeface="Archivo"/>
                <a:ea typeface="Times New Roman" panose="02020603050405020304" pitchFamily="18" charset="0"/>
              </a:rPr>
              <a:t>Monthly Expense</a:t>
            </a:r>
            <a:endParaRPr lang="en-IN"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5FA02E7C-4FC4-4BF1-7E19-ED190F8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81" y="1134980"/>
            <a:ext cx="1853549" cy="3358446"/>
          </a:xfrm>
          <a:prstGeom prst="rect">
            <a:avLst/>
          </a:prstGeom>
        </p:spPr>
      </p:pic>
      <p:pic>
        <p:nvPicPr>
          <p:cNvPr id="3" name="Picture 2">
            <a:extLst>
              <a:ext uri="{FF2B5EF4-FFF2-40B4-BE49-F238E27FC236}">
                <a16:creationId xmlns:a16="http://schemas.microsoft.com/office/drawing/2014/main" id="{BCF64BA4-F2D7-266F-3708-19F293BC8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176333"/>
            <a:ext cx="1805359" cy="3358446"/>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5235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1061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296247" y="4714905"/>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Fig-10.9 </a:t>
            </a:r>
            <a:r>
              <a:rPr lang="en-US" dirty="0">
                <a:solidFill>
                  <a:schemeClr val="accent6"/>
                </a:solidFill>
                <a:latin typeface="Archivo"/>
                <a:ea typeface="Times New Roman" panose="02020603050405020304" pitchFamily="18" charset="0"/>
              </a:rPr>
              <a:t>Budget Analysis</a:t>
            </a:r>
            <a:endParaRPr lang="en-IN" sz="1200" dirty="0">
              <a:solidFill>
                <a:schemeClr val="accent6"/>
              </a:solidFill>
              <a:effectLst/>
              <a:latin typeface="Archivo"/>
              <a:ea typeface="Times New Roman" panose="02020603050405020304" pitchFamily="18" charset="0"/>
            </a:endParaRPr>
          </a:p>
        </p:txBody>
      </p:sp>
      <p:pic>
        <p:nvPicPr>
          <p:cNvPr id="5" name="Picture 4">
            <a:extLst>
              <a:ext uri="{FF2B5EF4-FFF2-40B4-BE49-F238E27FC236}">
                <a16:creationId xmlns:a16="http://schemas.microsoft.com/office/drawing/2014/main" id="{5A40FE85-9752-043A-8C77-7CC7E99C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6" y="1064648"/>
            <a:ext cx="1890561" cy="3555495"/>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2" name="TextBox 1">
            <a:extLst>
              <a:ext uri="{FF2B5EF4-FFF2-40B4-BE49-F238E27FC236}">
                <a16:creationId xmlns:a16="http://schemas.microsoft.com/office/drawing/2014/main" id="{C5EAFC1A-4BF2-1C7E-B9A7-B540F67BDC41}"/>
              </a:ext>
            </a:extLst>
          </p:cNvPr>
          <p:cNvSpPr txBox="1"/>
          <p:nvPr/>
        </p:nvSpPr>
        <p:spPr>
          <a:xfrm>
            <a:off x="3779911" y="4652344"/>
            <a:ext cx="6032189" cy="31662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Fig:-10.10 Remaining </a:t>
            </a:r>
            <a:r>
              <a:rPr lang="en-US" dirty="0">
                <a:solidFill>
                  <a:schemeClr val="accent6"/>
                </a:solidFill>
                <a:effectLst/>
                <a:latin typeface="Archivo"/>
                <a:ea typeface="Times New Roman" panose="02020603050405020304" pitchFamily="18" charset="0"/>
              </a:rPr>
              <a:t>Wallet</a:t>
            </a:r>
            <a:endParaRPr lang="en-IN" dirty="0">
              <a:solidFill>
                <a:schemeClr val="accent6"/>
              </a:solidFill>
              <a:effectLst/>
              <a:latin typeface="Archivo"/>
              <a:ea typeface="Times New Roman" panose="02020603050405020304" pitchFamily="18" charset="0"/>
            </a:endParaRPr>
          </a:p>
        </p:txBody>
      </p:sp>
      <p:pic>
        <p:nvPicPr>
          <p:cNvPr id="3" name="Picture 2">
            <a:extLst>
              <a:ext uri="{FF2B5EF4-FFF2-40B4-BE49-F238E27FC236}">
                <a16:creationId xmlns:a16="http://schemas.microsoft.com/office/drawing/2014/main" id="{381542FC-437B-F5F6-2E7E-7040E41F8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986" y="981311"/>
            <a:ext cx="1890561" cy="3550246"/>
          </a:xfrm>
          <a:prstGeom prst="rect">
            <a:avLst/>
          </a:prstGeom>
        </p:spPr>
      </p:pic>
    </p:spTree>
    <p:extLst>
      <p:ext uri="{BB962C8B-B14F-4D97-AF65-F5344CB8AC3E}">
        <p14:creationId xmlns:p14="http://schemas.microsoft.com/office/powerpoint/2010/main" val="20851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p:nvPr/>
        </p:nvSpPr>
        <p:spPr>
          <a:xfrm>
            <a:off x="2785669" y="2088344"/>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2808099" y="2939282"/>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2808099" y="3731970"/>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2808099" y="1336622"/>
            <a:ext cx="6004034"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txBox="1">
            <a:spLocks noGrp="1"/>
          </p:cNvSpPr>
          <p:nvPr>
            <p:ph type="title"/>
          </p:nvPr>
        </p:nvSpPr>
        <p:spPr>
          <a:xfrm>
            <a:off x="1233451" y="374766"/>
            <a:ext cx="6919045"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GANTT CHART</a:t>
            </a:r>
            <a:endParaRPr sz="3200" dirty="0"/>
          </a:p>
        </p:txBody>
      </p:sp>
      <p:sp>
        <p:nvSpPr>
          <p:cNvPr id="360" name="Google Shape;360;p44"/>
          <p:cNvSpPr txBox="1"/>
          <p:nvPr/>
        </p:nvSpPr>
        <p:spPr>
          <a:xfrm>
            <a:off x="203633" y="1347614"/>
            <a:ext cx="2582036"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Research and Analysis</a:t>
            </a:r>
            <a:endParaRPr sz="2000" b="1" dirty="0">
              <a:solidFill>
                <a:srgbClr val="F9F5FF"/>
              </a:solidFill>
              <a:latin typeface="Archivo"/>
              <a:ea typeface="Archivo"/>
              <a:cs typeface="Archivo"/>
              <a:sym typeface="Archivo"/>
            </a:endParaRPr>
          </a:p>
        </p:txBody>
      </p:sp>
      <p:sp>
        <p:nvSpPr>
          <p:cNvPr id="362" name="Google Shape;362;p44"/>
          <p:cNvSpPr txBox="1"/>
          <p:nvPr/>
        </p:nvSpPr>
        <p:spPr>
          <a:xfrm>
            <a:off x="720000" y="3713100"/>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Testing</a:t>
            </a:r>
            <a:endParaRPr sz="2000" b="1" dirty="0">
              <a:solidFill>
                <a:srgbClr val="F9F5FF"/>
              </a:solidFill>
              <a:latin typeface="Archivo"/>
              <a:ea typeface="Archivo"/>
              <a:cs typeface="Archivo"/>
              <a:sym typeface="Archivo"/>
            </a:endParaRPr>
          </a:p>
        </p:txBody>
      </p:sp>
      <p:sp>
        <p:nvSpPr>
          <p:cNvPr id="364" name="Google Shape;364;p44"/>
          <p:cNvSpPr txBox="1"/>
          <p:nvPr/>
        </p:nvSpPr>
        <p:spPr>
          <a:xfrm>
            <a:off x="708150" y="20847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Designing</a:t>
            </a:r>
            <a:endParaRPr sz="2000" b="1" dirty="0">
              <a:solidFill>
                <a:srgbClr val="F9F5FF"/>
              </a:solidFill>
              <a:latin typeface="Archivo"/>
              <a:ea typeface="Archivo"/>
              <a:cs typeface="Archivo"/>
              <a:sym typeface="Archivo"/>
            </a:endParaRPr>
          </a:p>
        </p:txBody>
      </p:sp>
      <p:sp>
        <p:nvSpPr>
          <p:cNvPr id="366" name="Google Shape;366;p44"/>
          <p:cNvSpPr txBox="1"/>
          <p:nvPr/>
        </p:nvSpPr>
        <p:spPr>
          <a:xfrm>
            <a:off x="720000" y="28989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Implementing</a:t>
            </a:r>
            <a:endParaRPr sz="2000" b="1" dirty="0">
              <a:solidFill>
                <a:srgbClr val="F9F5FF"/>
              </a:solidFill>
              <a:latin typeface="Archivo"/>
              <a:ea typeface="Archivo"/>
              <a:cs typeface="Archivo"/>
              <a:sym typeface="Archivo"/>
            </a:endParaRPr>
          </a:p>
        </p:txBody>
      </p:sp>
      <p:sp>
        <p:nvSpPr>
          <p:cNvPr id="368" name="Google Shape;368;p44"/>
          <p:cNvSpPr/>
          <p:nvPr/>
        </p:nvSpPr>
        <p:spPr>
          <a:xfrm rot="-5400000">
            <a:off x="4150630" y="37432"/>
            <a:ext cx="366900" cy="2977200"/>
          </a:xfrm>
          <a:prstGeom prst="roundRect">
            <a:avLst>
              <a:gd name="adj" fmla="val 50000"/>
            </a:avLst>
          </a:prstGeom>
          <a:gradFill>
            <a:gsLst>
              <a:gs pos="0">
                <a:schemeClr val="accen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rot="-5400000">
            <a:off x="6176826" y="1446032"/>
            <a:ext cx="366900" cy="33654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rot="-5400000">
            <a:off x="5174676" y="1269644"/>
            <a:ext cx="366900" cy="20043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rot="-5400000">
            <a:off x="6934626" y="2560320"/>
            <a:ext cx="366900" cy="27222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44"/>
          <p:cNvGrpSpPr/>
          <p:nvPr/>
        </p:nvGrpSpPr>
        <p:grpSpPr>
          <a:xfrm>
            <a:off x="2653225" y="1703400"/>
            <a:ext cx="4790507" cy="263100"/>
            <a:chOff x="2653225" y="1779600"/>
            <a:chExt cx="4790507" cy="263100"/>
          </a:xfrm>
        </p:grpSpPr>
        <p:sp>
          <p:nvSpPr>
            <p:cNvPr id="373" name="Google Shape;373;p44"/>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374" name="Google Shape;374;p44"/>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375" name="Google Shape;375;p44"/>
            <p:cNvSpPr txBox="1"/>
            <p:nvPr/>
          </p:nvSpPr>
          <p:spPr>
            <a:xfrm>
              <a:off x="4530776" y="1779600"/>
              <a:ext cx="975802"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376" name="Google Shape;376;p44"/>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377" name="Google Shape;377;p44"/>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2" name="Google Shape;372;p44">
            <a:extLst>
              <a:ext uri="{FF2B5EF4-FFF2-40B4-BE49-F238E27FC236}">
                <a16:creationId xmlns:a16="http://schemas.microsoft.com/office/drawing/2014/main" id="{D0773435-EE87-DFA6-8F99-D82AD46C000A}"/>
              </a:ext>
            </a:extLst>
          </p:cNvPr>
          <p:cNvGrpSpPr/>
          <p:nvPr/>
        </p:nvGrpSpPr>
        <p:grpSpPr>
          <a:xfrm>
            <a:off x="2645999" y="2481413"/>
            <a:ext cx="4790507" cy="263100"/>
            <a:chOff x="2653225" y="1779600"/>
            <a:chExt cx="4790507" cy="263100"/>
          </a:xfrm>
        </p:grpSpPr>
        <p:sp>
          <p:nvSpPr>
            <p:cNvPr id="3" name="Google Shape;373;p44">
              <a:extLst>
                <a:ext uri="{FF2B5EF4-FFF2-40B4-BE49-F238E27FC236}">
                  <a16:creationId xmlns:a16="http://schemas.microsoft.com/office/drawing/2014/main" id="{5BE8C915-18AC-06B0-1729-71B4D7AB88A4}"/>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4" name="Google Shape;374;p44">
              <a:extLst>
                <a:ext uri="{FF2B5EF4-FFF2-40B4-BE49-F238E27FC236}">
                  <a16:creationId xmlns:a16="http://schemas.microsoft.com/office/drawing/2014/main" id="{7F7A8E82-A9EE-905A-DDD7-8C0CF0618CC9}"/>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5" name="Google Shape;375;p44">
              <a:extLst>
                <a:ext uri="{FF2B5EF4-FFF2-40B4-BE49-F238E27FC236}">
                  <a16:creationId xmlns:a16="http://schemas.microsoft.com/office/drawing/2014/main" id="{93645152-1EA6-EC97-3162-EAB16D56BA7C}"/>
                </a:ext>
              </a:extLst>
            </p:cNvPr>
            <p:cNvSpPr txBox="1"/>
            <p:nvPr/>
          </p:nvSpPr>
          <p:spPr>
            <a:xfrm>
              <a:off x="4590377" y="1779600"/>
              <a:ext cx="975803"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6" name="Google Shape;376;p44">
              <a:extLst>
                <a:ext uri="{FF2B5EF4-FFF2-40B4-BE49-F238E27FC236}">
                  <a16:creationId xmlns:a16="http://schemas.microsoft.com/office/drawing/2014/main" id="{68444B94-3EAD-91F5-3A23-56DCD0AFF96D}"/>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7" name="Google Shape;377;p44">
              <a:extLst>
                <a:ext uri="{FF2B5EF4-FFF2-40B4-BE49-F238E27FC236}">
                  <a16:creationId xmlns:a16="http://schemas.microsoft.com/office/drawing/2014/main" id="{06231528-CC42-E00F-03C2-BE66EA4E6445}"/>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8" name="Google Shape;372;p44">
            <a:extLst>
              <a:ext uri="{FF2B5EF4-FFF2-40B4-BE49-F238E27FC236}">
                <a16:creationId xmlns:a16="http://schemas.microsoft.com/office/drawing/2014/main" id="{6608E409-B977-5CE4-993D-4EB4D1D119B5}"/>
              </a:ext>
            </a:extLst>
          </p:cNvPr>
          <p:cNvGrpSpPr/>
          <p:nvPr/>
        </p:nvGrpSpPr>
        <p:grpSpPr>
          <a:xfrm>
            <a:off x="2645999" y="3434316"/>
            <a:ext cx="4790507" cy="263100"/>
            <a:chOff x="2653225" y="1779600"/>
            <a:chExt cx="4790507" cy="263100"/>
          </a:xfrm>
        </p:grpSpPr>
        <p:sp>
          <p:nvSpPr>
            <p:cNvPr id="9" name="Google Shape;373;p44">
              <a:extLst>
                <a:ext uri="{FF2B5EF4-FFF2-40B4-BE49-F238E27FC236}">
                  <a16:creationId xmlns:a16="http://schemas.microsoft.com/office/drawing/2014/main" id="{0D55B425-782C-2AE7-5426-47439E68F106}"/>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0" name="Google Shape;374;p44">
              <a:extLst>
                <a:ext uri="{FF2B5EF4-FFF2-40B4-BE49-F238E27FC236}">
                  <a16:creationId xmlns:a16="http://schemas.microsoft.com/office/drawing/2014/main" id="{262D4DEC-70BB-AB7E-5A6F-F8C925FADFEB}"/>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1" name="Google Shape;375;p44">
              <a:extLst>
                <a:ext uri="{FF2B5EF4-FFF2-40B4-BE49-F238E27FC236}">
                  <a16:creationId xmlns:a16="http://schemas.microsoft.com/office/drawing/2014/main" id="{4E1650AA-02D2-28A1-AD5F-FC8B89F0585F}"/>
                </a:ext>
              </a:extLst>
            </p:cNvPr>
            <p:cNvSpPr txBox="1"/>
            <p:nvPr/>
          </p:nvSpPr>
          <p:spPr>
            <a:xfrm>
              <a:off x="4435210" y="1779600"/>
              <a:ext cx="1071368"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2" name="Google Shape;376;p44">
              <a:extLst>
                <a:ext uri="{FF2B5EF4-FFF2-40B4-BE49-F238E27FC236}">
                  <a16:creationId xmlns:a16="http://schemas.microsoft.com/office/drawing/2014/main" id="{E0E2B528-D52C-6BC2-5A23-ABD7EB657C12}"/>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3" name="Google Shape;377;p44">
              <a:extLst>
                <a:ext uri="{FF2B5EF4-FFF2-40B4-BE49-F238E27FC236}">
                  <a16:creationId xmlns:a16="http://schemas.microsoft.com/office/drawing/2014/main" id="{FDB86BD5-E2F9-AC8D-6083-75EC01B91664}"/>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14" name="Google Shape;372;p44">
            <a:extLst>
              <a:ext uri="{FF2B5EF4-FFF2-40B4-BE49-F238E27FC236}">
                <a16:creationId xmlns:a16="http://schemas.microsoft.com/office/drawing/2014/main" id="{D5B7D925-A032-D90F-7E34-FC0DAADC9030}"/>
              </a:ext>
            </a:extLst>
          </p:cNvPr>
          <p:cNvGrpSpPr/>
          <p:nvPr/>
        </p:nvGrpSpPr>
        <p:grpSpPr>
          <a:xfrm>
            <a:off x="2785669" y="4182072"/>
            <a:ext cx="4790507" cy="263100"/>
            <a:chOff x="2653225" y="1779600"/>
            <a:chExt cx="4790507" cy="263100"/>
          </a:xfrm>
        </p:grpSpPr>
        <p:sp>
          <p:nvSpPr>
            <p:cNvPr id="15" name="Google Shape;373;p44">
              <a:extLst>
                <a:ext uri="{FF2B5EF4-FFF2-40B4-BE49-F238E27FC236}">
                  <a16:creationId xmlns:a16="http://schemas.microsoft.com/office/drawing/2014/main" id="{14EC7929-B204-7309-A48F-1A6D6D780485}"/>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6" name="Google Shape;374;p44">
              <a:extLst>
                <a:ext uri="{FF2B5EF4-FFF2-40B4-BE49-F238E27FC236}">
                  <a16:creationId xmlns:a16="http://schemas.microsoft.com/office/drawing/2014/main" id="{C231ECC7-7D6C-9FC3-C6B0-8E2D916C5442}"/>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7" name="Google Shape;375;p44">
              <a:extLst>
                <a:ext uri="{FF2B5EF4-FFF2-40B4-BE49-F238E27FC236}">
                  <a16:creationId xmlns:a16="http://schemas.microsoft.com/office/drawing/2014/main" id="{383148B4-8003-3475-3520-82BFFC2D189F}"/>
                </a:ext>
              </a:extLst>
            </p:cNvPr>
            <p:cNvSpPr txBox="1"/>
            <p:nvPr/>
          </p:nvSpPr>
          <p:spPr>
            <a:xfrm>
              <a:off x="4470250" y="1779600"/>
              <a:ext cx="1066275"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8" name="Google Shape;376;p44">
              <a:extLst>
                <a:ext uri="{FF2B5EF4-FFF2-40B4-BE49-F238E27FC236}">
                  <a16:creationId xmlns:a16="http://schemas.microsoft.com/office/drawing/2014/main" id="{32CF8547-084C-0ECE-222D-D58F45830BAC}"/>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9" name="Google Shape;377;p44">
              <a:extLst>
                <a:ext uri="{FF2B5EF4-FFF2-40B4-BE49-F238E27FC236}">
                  <a16:creationId xmlns:a16="http://schemas.microsoft.com/office/drawing/2014/main" id="{84331E6B-C6C1-FA58-2703-B63ECA0854D7}"/>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sp>
        <p:nvSpPr>
          <p:cNvPr id="4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11</a:t>
            </a:r>
            <a:endParaRPr lang="en-IN" sz="2800" b="1" dirty="0">
              <a:solidFill>
                <a:schemeClr val="accent6"/>
              </a:solidFill>
              <a:latin typeface="Archivo"/>
            </a:endParaRPr>
          </a:p>
        </p:txBody>
      </p:sp>
    </p:spTree>
    <p:extLst>
      <p:ext uri="{BB962C8B-B14F-4D97-AF65-F5344CB8AC3E}">
        <p14:creationId xmlns:p14="http://schemas.microsoft.com/office/powerpoint/2010/main" val="3811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anim calcmode="lin" valueType="num">
                                      <p:cBhvr>
                                        <p:cTn id="8" dur="1000" fill="hold"/>
                                        <p:tgtEl>
                                          <p:spTgt spid="355"/>
                                        </p:tgtEl>
                                        <p:attrNameLst>
                                          <p:attrName>ppt_x</p:attrName>
                                        </p:attrNameLst>
                                      </p:cBhvr>
                                      <p:tavLst>
                                        <p:tav tm="0">
                                          <p:val>
                                            <p:strVal val="#ppt_x"/>
                                          </p:val>
                                        </p:tav>
                                        <p:tav tm="100000">
                                          <p:val>
                                            <p:strVal val="#ppt_x"/>
                                          </p:val>
                                        </p:tav>
                                      </p:tavLst>
                                    </p:anim>
                                    <p:anim calcmode="lin" valueType="num">
                                      <p:cBhvr>
                                        <p:cTn id="9" dur="1000" fill="hold"/>
                                        <p:tgtEl>
                                          <p:spTgt spid="3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anim calcmode="lin" valueType="num">
                                      <p:cBhvr>
                                        <p:cTn id="13" dur="1000" fill="hold"/>
                                        <p:tgtEl>
                                          <p:spTgt spid="356"/>
                                        </p:tgtEl>
                                        <p:attrNameLst>
                                          <p:attrName>ppt_x</p:attrName>
                                        </p:attrNameLst>
                                      </p:cBhvr>
                                      <p:tavLst>
                                        <p:tav tm="0">
                                          <p:val>
                                            <p:strVal val="#ppt_x"/>
                                          </p:val>
                                        </p:tav>
                                        <p:tav tm="100000">
                                          <p:val>
                                            <p:strVal val="#ppt_x"/>
                                          </p:val>
                                        </p:tav>
                                      </p:tavLst>
                                    </p:anim>
                                    <p:anim calcmode="lin" valueType="num">
                                      <p:cBhvr>
                                        <p:cTn id="14" dur="1000" fill="hold"/>
                                        <p:tgtEl>
                                          <p:spTgt spid="3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anim calcmode="lin" valueType="num">
                                      <p:cBhvr>
                                        <p:cTn id="18" dur="1000" fill="hold"/>
                                        <p:tgtEl>
                                          <p:spTgt spid="357"/>
                                        </p:tgtEl>
                                        <p:attrNameLst>
                                          <p:attrName>ppt_x</p:attrName>
                                        </p:attrNameLst>
                                      </p:cBhvr>
                                      <p:tavLst>
                                        <p:tav tm="0">
                                          <p:val>
                                            <p:strVal val="#ppt_x"/>
                                          </p:val>
                                        </p:tav>
                                        <p:tav tm="100000">
                                          <p:val>
                                            <p:strVal val="#ppt_x"/>
                                          </p:val>
                                        </p:tav>
                                      </p:tavLst>
                                    </p:anim>
                                    <p:anim calcmode="lin" valueType="num">
                                      <p:cBhvr>
                                        <p:cTn id="19" dur="1000" fill="hold"/>
                                        <p:tgtEl>
                                          <p:spTgt spid="3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8"/>
                                        </p:tgtEl>
                                        <p:attrNameLst>
                                          <p:attrName>style.visibility</p:attrName>
                                        </p:attrNameLst>
                                      </p:cBhvr>
                                      <p:to>
                                        <p:strVal val="visible"/>
                                      </p:to>
                                    </p:set>
                                    <p:animEffect transition="in" filter="fade">
                                      <p:cBhvr>
                                        <p:cTn id="22" dur="1000"/>
                                        <p:tgtEl>
                                          <p:spTgt spid="358"/>
                                        </p:tgtEl>
                                      </p:cBhvr>
                                    </p:animEffect>
                                    <p:anim calcmode="lin" valueType="num">
                                      <p:cBhvr>
                                        <p:cTn id="23" dur="1000" fill="hold"/>
                                        <p:tgtEl>
                                          <p:spTgt spid="358"/>
                                        </p:tgtEl>
                                        <p:attrNameLst>
                                          <p:attrName>ppt_x</p:attrName>
                                        </p:attrNameLst>
                                      </p:cBhvr>
                                      <p:tavLst>
                                        <p:tav tm="0">
                                          <p:val>
                                            <p:strVal val="#ppt_x"/>
                                          </p:val>
                                        </p:tav>
                                        <p:tav tm="100000">
                                          <p:val>
                                            <p:strVal val="#ppt_x"/>
                                          </p:val>
                                        </p:tav>
                                      </p:tavLst>
                                    </p:anim>
                                    <p:anim calcmode="lin" valueType="num">
                                      <p:cBhvr>
                                        <p:cTn id="24" dur="1000" fill="hold"/>
                                        <p:tgtEl>
                                          <p:spTgt spid="3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9"/>
                                        </p:tgtEl>
                                        <p:attrNameLst>
                                          <p:attrName>style.visibility</p:attrName>
                                        </p:attrNameLst>
                                      </p:cBhvr>
                                      <p:to>
                                        <p:strVal val="visible"/>
                                      </p:to>
                                    </p:set>
                                    <p:animEffect transition="in" filter="fade">
                                      <p:cBhvr>
                                        <p:cTn id="27" dur="1000"/>
                                        <p:tgtEl>
                                          <p:spTgt spid="359"/>
                                        </p:tgtEl>
                                      </p:cBhvr>
                                    </p:animEffect>
                                    <p:anim calcmode="lin" valueType="num">
                                      <p:cBhvr>
                                        <p:cTn id="28" dur="1000" fill="hold"/>
                                        <p:tgtEl>
                                          <p:spTgt spid="359"/>
                                        </p:tgtEl>
                                        <p:attrNameLst>
                                          <p:attrName>ppt_x</p:attrName>
                                        </p:attrNameLst>
                                      </p:cBhvr>
                                      <p:tavLst>
                                        <p:tav tm="0">
                                          <p:val>
                                            <p:strVal val="#ppt_x"/>
                                          </p:val>
                                        </p:tav>
                                        <p:tav tm="100000">
                                          <p:val>
                                            <p:strVal val="#ppt_x"/>
                                          </p:val>
                                        </p:tav>
                                      </p:tavLst>
                                    </p:anim>
                                    <p:anim calcmode="lin" valueType="num">
                                      <p:cBhvr>
                                        <p:cTn id="29" dur="1000" fill="hold"/>
                                        <p:tgtEl>
                                          <p:spTgt spid="35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0"/>
                                        </p:tgtEl>
                                        <p:attrNameLst>
                                          <p:attrName>style.visibility</p:attrName>
                                        </p:attrNameLst>
                                      </p:cBhvr>
                                      <p:to>
                                        <p:strVal val="visible"/>
                                      </p:to>
                                    </p:set>
                                    <p:animEffect transition="in" filter="fade">
                                      <p:cBhvr>
                                        <p:cTn id="32" dur="1000"/>
                                        <p:tgtEl>
                                          <p:spTgt spid="360"/>
                                        </p:tgtEl>
                                      </p:cBhvr>
                                    </p:animEffect>
                                    <p:anim calcmode="lin" valueType="num">
                                      <p:cBhvr>
                                        <p:cTn id="33" dur="1000" fill="hold"/>
                                        <p:tgtEl>
                                          <p:spTgt spid="360"/>
                                        </p:tgtEl>
                                        <p:attrNameLst>
                                          <p:attrName>ppt_x</p:attrName>
                                        </p:attrNameLst>
                                      </p:cBhvr>
                                      <p:tavLst>
                                        <p:tav tm="0">
                                          <p:val>
                                            <p:strVal val="#ppt_x"/>
                                          </p:val>
                                        </p:tav>
                                        <p:tav tm="100000">
                                          <p:val>
                                            <p:strVal val="#ppt_x"/>
                                          </p:val>
                                        </p:tav>
                                      </p:tavLst>
                                    </p:anim>
                                    <p:anim calcmode="lin" valueType="num">
                                      <p:cBhvr>
                                        <p:cTn id="34" dur="1000" fill="hold"/>
                                        <p:tgtEl>
                                          <p:spTgt spid="36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2"/>
                                        </p:tgtEl>
                                        <p:attrNameLst>
                                          <p:attrName>style.visibility</p:attrName>
                                        </p:attrNameLst>
                                      </p:cBhvr>
                                      <p:to>
                                        <p:strVal val="visible"/>
                                      </p:to>
                                    </p:set>
                                    <p:animEffect transition="in" filter="fade">
                                      <p:cBhvr>
                                        <p:cTn id="37" dur="1000"/>
                                        <p:tgtEl>
                                          <p:spTgt spid="362"/>
                                        </p:tgtEl>
                                      </p:cBhvr>
                                    </p:animEffect>
                                    <p:anim calcmode="lin" valueType="num">
                                      <p:cBhvr>
                                        <p:cTn id="38" dur="1000" fill="hold"/>
                                        <p:tgtEl>
                                          <p:spTgt spid="362"/>
                                        </p:tgtEl>
                                        <p:attrNameLst>
                                          <p:attrName>ppt_x</p:attrName>
                                        </p:attrNameLst>
                                      </p:cBhvr>
                                      <p:tavLst>
                                        <p:tav tm="0">
                                          <p:val>
                                            <p:strVal val="#ppt_x"/>
                                          </p:val>
                                        </p:tav>
                                        <p:tav tm="100000">
                                          <p:val>
                                            <p:strVal val="#ppt_x"/>
                                          </p:val>
                                        </p:tav>
                                      </p:tavLst>
                                    </p:anim>
                                    <p:anim calcmode="lin" valueType="num">
                                      <p:cBhvr>
                                        <p:cTn id="39" dur="1000" fill="hold"/>
                                        <p:tgtEl>
                                          <p:spTgt spid="3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4"/>
                                        </p:tgtEl>
                                        <p:attrNameLst>
                                          <p:attrName>style.visibility</p:attrName>
                                        </p:attrNameLst>
                                      </p:cBhvr>
                                      <p:to>
                                        <p:strVal val="visible"/>
                                      </p:to>
                                    </p:set>
                                    <p:animEffect transition="in" filter="fade">
                                      <p:cBhvr>
                                        <p:cTn id="42" dur="1000"/>
                                        <p:tgtEl>
                                          <p:spTgt spid="364"/>
                                        </p:tgtEl>
                                      </p:cBhvr>
                                    </p:animEffect>
                                    <p:anim calcmode="lin" valueType="num">
                                      <p:cBhvr>
                                        <p:cTn id="43" dur="1000" fill="hold"/>
                                        <p:tgtEl>
                                          <p:spTgt spid="364"/>
                                        </p:tgtEl>
                                        <p:attrNameLst>
                                          <p:attrName>ppt_x</p:attrName>
                                        </p:attrNameLst>
                                      </p:cBhvr>
                                      <p:tavLst>
                                        <p:tav tm="0">
                                          <p:val>
                                            <p:strVal val="#ppt_x"/>
                                          </p:val>
                                        </p:tav>
                                        <p:tav tm="100000">
                                          <p:val>
                                            <p:strVal val="#ppt_x"/>
                                          </p:val>
                                        </p:tav>
                                      </p:tavLst>
                                    </p:anim>
                                    <p:anim calcmode="lin" valueType="num">
                                      <p:cBhvr>
                                        <p:cTn id="44" dur="1000" fill="hold"/>
                                        <p:tgtEl>
                                          <p:spTgt spid="36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animEffect transition="in" filter="fade">
                                      <p:cBhvr>
                                        <p:cTn id="47" dur="1000"/>
                                        <p:tgtEl>
                                          <p:spTgt spid="366"/>
                                        </p:tgtEl>
                                      </p:cBhvr>
                                    </p:animEffect>
                                    <p:anim calcmode="lin" valueType="num">
                                      <p:cBhvr>
                                        <p:cTn id="48" dur="1000" fill="hold"/>
                                        <p:tgtEl>
                                          <p:spTgt spid="366"/>
                                        </p:tgtEl>
                                        <p:attrNameLst>
                                          <p:attrName>ppt_x</p:attrName>
                                        </p:attrNameLst>
                                      </p:cBhvr>
                                      <p:tavLst>
                                        <p:tav tm="0">
                                          <p:val>
                                            <p:strVal val="#ppt_x"/>
                                          </p:val>
                                        </p:tav>
                                        <p:tav tm="100000">
                                          <p:val>
                                            <p:strVal val="#ppt_x"/>
                                          </p:val>
                                        </p:tav>
                                      </p:tavLst>
                                    </p:anim>
                                    <p:anim calcmode="lin" valueType="num">
                                      <p:cBhvr>
                                        <p:cTn id="49" dur="1000" fill="hold"/>
                                        <p:tgtEl>
                                          <p:spTgt spid="36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8"/>
                                        </p:tgtEl>
                                        <p:attrNameLst>
                                          <p:attrName>style.visibility</p:attrName>
                                        </p:attrNameLst>
                                      </p:cBhvr>
                                      <p:to>
                                        <p:strVal val="visible"/>
                                      </p:to>
                                    </p:set>
                                    <p:animEffect transition="in" filter="fade">
                                      <p:cBhvr>
                                        <p:cTn id="52" dur="1000"/>
                                        <p:tgtEl>
                                          <p:spTgt spid="368"/>
                                        </p:tgtEl>
                                      </p:cBhvr>
                                    </p:animEffect>
                                    <p:anim calcmode="lin" valueType="num">
                                      <p:cBhvr>
                                        <p:cTn id="53" dur="1000" fill="hold"/>
                                        <p:tgtEl>
                                          <p:spTgt spid="368"/>
                                        </p:tgtEl>
                                        <p:attrNameLst>
                                          <p:attrName>ppt_x</p:attrName>
                                        </p:attrNameLst>
                                      </p:cBhvr>
                                      <p:tavLst>
                                        <p:tav tm="0">
                                          <p:val>
                                            <p:strVal val="#ppt_x"/>
                                          </p:val>
                                        </p:tav>
                                        <p:tav tm="100000">
                                          <p:val>
                                            <p:strVal val="#ppt_x"/>
                                          </p:val>
                                        </p:tav>
                                      </p:tavLst>
                                    </p:anim>
                                    <p:anim calcmode="lin" valueType="num">
                                      <p:cBhvr>
                                        <p:cTn id="54" dur="1000" fill="hold"/>
                                        <p:tgtEl>
                                          <p:spTgt spid="36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fade">
                                      <p:cBhvr>
                                        <p:cTn id="57" dur="1000"/>
                                        <p:tgtEl>
                                          <p:spTgt spid="369"/>
                                        </p:tgtEl>
                                      </p:cBhvr>
                                    </p:animEffect>
                                    <p:anim calcmode="lin" valueType="num">
                                      <p:cBhvr>
                                        <p:cTn id="58" dur="1000" fill="hold"/>
                                        <p:tgtEl>
                                          <p:spTgt spid="369"/>
                                        </p:tgtEl>
                                        <p:attrNameLst>
                                          <p:attrName>ppt_x</p:attrName>
                                        </p:attrNameLst>
                                      </p:cBhvr>
                                      <p:tavLst>
                                        <p:tav tm="0">
                                          <p:val>
                                            <p:strVal val="#ppt_x"/>
                                          </p:val>
                                        </p:tav>
                                        <p:tav tm="100000">
                                          <p:val>
                                            <p:strVal val="#ppt_x"/>
                                          </p:val>
                                        </p:tav>
                                      </p:tavLst>
                                    </p:anim>
                                    <p:anim calcmode="lin" valueType="num">
                                      <p:cBhvr>
                                        <p:cTn id="59" dur="1000" fill="hold"/>
                                        <p:tgtEl>
                                          <p:spTgt spid="36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70"/>
                                        </p:tgtEl>
                                        <p:attrNameLst>
                                          <p:attrName>style.visibility</p:attrName>
                                        </p:attrNameLst>
                                      </p:cBhvr>
                                      <p:to>
                                        <p:strVal val="visible"/>
                                      </p:to>
                                    </p:set>
                                    <p:animEffect transition="in" filter="fade">
                                      <p:cBhvr>
                                        <p:cTn id="62" dur="1000"/>
                                        <p:tgtEl>
                                          <p:spTgt spid="370"/>
                                        </p:tgtEl>
                                      </p:cBhvr>
                                    </p:animEffect>
                                    <p:anim calcmode="lin" valueType="num">
                                      <p:cBhvr>
                                        <p:cTn id="63" dur="1000" fill="hold"/>
                                        <p:tgtEl>
                                          <p:spTgt spid="370"/>
                                        </p:tgtEl>
                                        <p:attrNameLst>
                                          <p:attrName>ppt_x</p:attrName>
                                        </p:attrNameLst>
                                      </p:cBhvr>
                                      <p:tavLst>
                                        <p:tav tm="0">
                                          <p:val>
                                            <p:strVal val="#ppt_x"/>
                                          </p:val>
                                        </p:tav>
                                        <p:tav tm="100000">
                                          <p:val>
                                            <p:strVal val="#ppt_x"/>
                                          </p:val>
                                        </p:tav>
                                      </p:tavLst>
                                    </p:anim>
                                    <p:anim calcmode="lin" valueType="num">
                                      <p:cBhvr>
                                        <p:cTn id="64" dur="1000" fill="hold"/>
                                        <p:tgtEl>
                                          <p:spTgt spid="37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71"/>
                                        </p:tgtEl>
                                        <p:attrNameLst>
                                          <p:attrName>style.visibility</p:attrName>
                                        </p:attrNameLst>
                                      </p:cBhvr>
                                      <p:to>
                                        <p:strVal val="visible"/>
                                      </p:to>
                                    </p:set>
                                    <p:animEffect transition="in" filter="fade">
                                      <p:cBhvr>
                                        <p:cTn id="67" dur="1000"/>
                                        <p:tgtEl>
                                          <p:spTgt spid="371"/>
                                        </p:tgtEl>
                                      </p:cBhvr>
                                    </p:animEffect>
                                    <p:anim calcmode="lin" valueType="num">
                                      <p:cBhvr>
                                        <p:cTn id="68" dur="1000" fill="hold"/>
                                        <p:tgtEl>
                                          <p:spTgt spid="371"/>
                                        </p:tgtEl>
                                        <p:attrNameLst>
                                          <p:attrName>ppt_x</p:attrName>
                                        </p:attrNameLst>
                                      </p:cBhvr>
                                      <p:tavLst>
                                        <p:tav tm="0">
                                          <p:val>
                                            <p:strVal val="#ppt_x"/>
                                          </p:val>
                                        </p:tav>
                                        <p:tav tm="100000">
                                          <p:val>
                                            <p:strVal val="#ppt_x"/>
                                          </p:val>
                                        </p:tav>
                                      </p:tavLst>
                                    </p:anim>
                                    <p:anim calcmode="lin" valueType="num">
                                      <p:cBhvr>
                                        <p:cTn id="69" dur="1000" fill="hold"/>
                                        <p:tgtEl>
                                          <p:spTgt spid="37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72"/>
                                        </p:tgtEl>
                                        <p:attrNameLst>
                                          <p:attrName>style.visibility</p:attrName>
                                        </p:attrNameLst>
                                      </p:cBhvr>
                                      <p:to>
                                        <p:strVal val="visible"/>
                                      </p:to>
                                    </p:set>
                                    <p:animEffect transition="in" filter="fade">
                                      <p:cBhvr>
                                        <p:cTn id="72" dur="1000"/>
                                        <p:tgtEl>
                                          <p:spTgt spid="372"/>
                                        </p:tgtEl>
                                      </p:cBhvr>
                                    </p:animEffect>
                                    <p:anim calcmode="lin" valueType="num">
                                      <p:cBhvr>
                                        <p:cTn id="73" dur="1000" fill="hold"/>
                                        <p:tgtEl>
                                          <p:spTgt spid="372"/>
                                        </p:tgtEl>
                                        <p:attrNameLst>
                                          <p:attrName>ppt_x</p:attrName>
                                        </p:attrNameLst>
                                      </p:cBhvr>
                                      <p:tavLst>
                                        <p:tav tm="0">
                                          <p:val>
                                            <p:strVal val="#ppt_x"/>
                                          </p:val>
                                        </p:tav>
                                        <p:tav tm="100000">
                                          <p:val>
                                            <p:strVal val="#ppt_x"/>
                                          </p:val>
                                        </p:tav>
                                      </p:tavLst>
                                    </p:anim>
                                    <p:anim calcmode="lin" valueType="num">
                                      <p:cBhvr>
                                        <p:cTn id="74" dur="1000" fill="hold"/>
                                        <p:tgtEl>
                                          <p:spTgt spid="37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357" grpId="0" animBg="1"/>
      <p:bldP spid="358" grpId="0" animBg="1"/>
      <p:bldP spid="359" grpId="0"/>
      <p:bldP spid="360" grpId="0"/>
      <p:bldP spid="362" grpId="0"/>
      <p:bldP spid="364" grpId="0"/>
      <p:bldP spid="366" grpId="0"/>
      <p:bldP spid="368" grpId="0" animBg="1"/>
      <p:bldP spid="369" grpId="0" animBg="1"/>
      <p:bldP spid="370" grpId="0" animBg="1"/>
      <p:bldP spid="371"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7654"/>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50244" y="2787774"/>
            <a:ext cx="6768752" cy="576064"/>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CONCLUSION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41162" y="187271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12</a:t>
            </a:r>
            <a:endParaRPr sz="4000" dirty="0"/>
          </a:p>
        </p:txBody>
      </p:sp>
    </p:spTree>
    <p:extLst>
      <p:ext uri="{BB962C8B-B14F-4D97-AF65-F5344CB8AC3E}">
        <p14:creationId xmlns:p14="http://schemas.microsoft.com/office/powerpoint/2010/main" val="366528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2483768" y="411510"/>
            <a:ext cx="6552728" cy="4876006"/>
          </a:xfrm>
          <a:prstGeom prst="rect">
            <a:avLst/>
          </a:prstGeom>
        </p:spPr>
        <p:txBody>
          <a:bodyPr spcFirstLastPara="1" wrap="square" lIns="91425" tIns="91425" rIns="91425" bIns="91425" anchor="ctr" anchorCtr="0">
            <a:noAutofit/>
          </a:bodyPr>
          <a:lstStyle/>
          <a:p>
            <a:pPr marL="788987" indent="-342900" algn="just">
              <a:buFont typeface="Arial" pitchFamily="34" charset="0"/>
              <a:buChar char="•"/>
            </a:pPr>
            <a:r>
              <a:rPr lang="en-US" sz="1800" dirty="0">
                <a:cs typeface="Times New Roman" pitchFamily="18" charset="0"/>
              </a:rPr>
              <a:t>Developing a money manager and tracking all expenses and spending is a crucial aspect of finances. Set aside a fixed amount in a savings account, they say you should always have three months work of your living expenses in a savings account in case of emergencies. Lastly, educating the children early in life about finances should be a mandatory class in every school. Parents need to proactive in teaching their children about banking, credit card, interest rates, and credit. The importance of actually seeing my spending on my budget sheet was enlightening. Learn management of money and make future bright.</a:t>
            </a:r>
            <a:endParaRPr lang="en-IN" sz="1800" dirty="0">
              <a:cs typeface="Times New Roman" pitchFamily="18" charset="0"/>
            </a:endParaRPr>
          </a:p>
        </p:txBody>
      </p:sp>
    </p:spTree>
    <p:extLst>
      <p:ext uri="{BB962C8B-B14F-4D97-AF65-F5344CB8AC3E}">
        <p14:creationId xmlns:p14="http://schemas.microsoft.com/office/powerpoint/2010/main" val="138158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850872" y="442929"/>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24" name="Google Shape;324;p41"/>
          <p:cNvSpPr txBox="1">
            <a:spLocks noGrp="1"/>
          </p:cNvSpPr>
          <p:nvPr>
            <p:ph type="title"/>
          </p:nvPr>
        </p:nvSpPr>
        <p:spPr>
          <a:xfrm>
            <a:off x="870522" y="571179"/>
            <a:ext cx="6546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13</a:t>
            </a:r>
            <a:endParaRPr dirty="0"/>
          </a:p>
        </p:txBody>
      </p:sp>
      <p:sp>
        <p:nvSpPr>
          <p:cNvPr id="335" name="Google Shape;335;p41"/>
          <p:cNvSpPr txBox="1">
            <a:spLocks noGrp="1"/>
          </p:cNvSpPr>
          <p:nvPr>
            <p:ph type="title" idx="2"/>
          </p:nvPr>
        </p:nvSpPr>
        <p:spPr>
          <a:xfrm>
            <a:off x="1691680" y="556968"/>
            <a:ext cx="4284048" cy="477600"/>
          </a:xfrm>
          <a:prstGeom prst="rect">
            <a:avLst/>
          </a:prstGeom>
        </p:spPr>
        <p:txBody>
          <a:bodyPr spcFirstLastPara="1" wrap="square" lIns="91425" tIns="91425" rIns="91425" bIns="91425" anchor="ctr" anchorCtr="0">
            <a:noAutofit/>
          </a:bodyPr>
          <a:lstStyle/>
          <a:p>
            <a:pPr lvl="0"/>
            <a:r>
              <a:rPr lang="en-US" sz="3200" dirty="0">
                <a:cs typeface="Times New Roman" pitchFamily="18" charset="0"/>
              </a:rPr>
              <a:t>REFERENCES</a:t>
            </a:r>
            <a:endParaRPr sz="3200" dirty="0">
              <a:cs typeface="Times New Roman" pitchFamily="18" charset="0"/>
            </a:endParaRPr>
          </a:p>
        </p:txBody>
      </p:sp>
      <p:sp>
        <p:nvSpPr>
          <p:cNvPr id="11" name="Rectangle 10"/>
          <p:cNvSpPr/>
          <p:nvPr/>
        </p:nvSpPr>
        <p:spPr>
          <a:xfrm>
            <a:off x="-234748" y="1265079"/>
            <a:ext cx="8136904" cy="2335511"/>
          </a:xfrm>
          <a:prstGeom prst="rect">
            <a:avLst/>
          </a:prstGeom>
        </p:spPr>
        <p:txBody>
          <a:bodyPr wrap="square">
            <a:spAutoFit/>
          </a:bodyPr>
          <a:lstStyle/>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3"/>
              </a:rPr>
              <a:t>https://www.investopedia.com/terms/m/moneymanager.asp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4"/>
              </a:rPr>
              <a:t>https://apps.apple.com/us/app/money-manager-expense-budget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5"/>
              </a:rPr>
              <a:t>https://www.youtube.com/watch?v=dZ5aCGr26Q8</a:t>
            </a:r>
            <a:endPar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6"/>
              </a:rPr>
              <a:t>https://www.gadgets360.com/apps/ money-management-finances-budget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7"/>
              </a:rPr>
              <a:t>https://www.google.com/search?q=money+management+app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8"/>
              </a:rPr>
              <a:t>https://play.google.com/store/apps/details.application.</a:t>
            </a:r>
            <a:r>
              <a:rPr lang="en-US" dirty="0">
                <a:effectLst/>
                <a:latin typeface="Times New Roman" panose="02020603050405020304" pitchFamily="18" charset="0"/>
                <a:ea typeface="Symbol" panose="05050102010706020507" pitchFamily="18" charset="2"/>
                <a:cs typeface="Symbol" panose="05050102010706020507" pitchFamily="18" charset="2"/>
              </a:rPr>
              <a:t> </a:t>
            </a:r>
            <a:r>
              <a:rPr lang="en-US" u="sng" dirty="0">
                <a:solidFill>
                  <a:srgbClr val="0000FF"/>
                </a:solidFill>
                <a:latin typeface="Times New Roman" panose="02020603050405020304" pitchFamily="18" charset="0"/>
                <a:ea typeface="Symbol" panose="05050102010706020507" pitchFamily="18" charset="2"/>
                <a:cs typeface="Symbol" panose="05050102010706020507" pitchFamily="18" charset="2"/>
                <a:hlinkClick r:id="rId8"/>
              </a:rPr>
              <a:t>wallet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a:buClr>
                <a:schemeClr val="accent6"/>
              </a:buClr>
            </a:pPr>
            <a:endParaRPr lang="en-US" sz="2000" dirty="0">
              <a:solidFill>
                <a:schemeClr val="accent6"/>
              </a:solidFill>
              <a:latin typeface="Archivo"/>
              <a:cs typeface="Times New Roman" pitchFamily="18" charset="0"/>
            </a:endParaRPr>
          </a:p>
        </p:txBody>
      </p:sp>
      <p:sp>
        <p:nvSpPr>
          <p:cNvPr id="3" name="TextBox 2">
            <a:extLst>
              <a:ext uri="{FF2B5EF4-FFF2-40B4-BE49-F238E27FC236}">
                <a16:creationId xmlns:a16="http://schemas.microsoft.com/office/drawing/2014/main" id="{D8CB48F9-8C09-9754-E295-43ADAF973BA0}"/>
              </a:ext>
            </a:extLst>
          </p:cNvPr>
          <p:cNvSpPr txBox="1"/>
          <p:nvPr/>
        </p:nvSpPr>
        <p:spPr>
          <a:xfrm>
            <a:off x="755576" y="3728840"/>
            <a:ext cx="5575300" cy="800219"/>
          </a:xfrm>
          <a:prstGeom prst="rect">
            <a:avLst/>
          </a:prstGeom>
          <a:noFill/>
        </p:spPr>
        <p:txBody>
          <a:bodyPr wrap="square">
            <a:spAutoFit/>
          </a:bodyPr>
          <a:lstStyle/>
          <a:p>
            <a:pPr>
              <a:buClr>
                <a:schemeClr val="accent6"/>
              </a:buClr>
            </a:pPr>
            <a:r>
              <a:rPr lang="en-US" sz="1600" b="1" dirty="0" err="1">
                <a:solidFill>
                  <a:schemeClr val="accent6"/>
                </a:solidFill>
                <a:latin typeface="Archivo"/>
                <a:cs typeface="Times New Roman" pitchFamily="18" charset="0"/>
              </a:rPr>
              <a:t>Github</a:t>
            </a:r>
            <a:r>
              <a:rPr lang="en-US" sz="1600" b="1" dirty="0">
                <a:solidFill>
                  <a:schemeClr val="accent6"/>
                </a:solidFill>
                <a:latin typeface="Archivo"/>
                <a:cs typeface="Times New Roman" pitchFamily="18" charset="0"/>
              </a:rPr>
              <a:t> Project Link:</a:t>
            </a:r>
          </a:p>
          <a:p>
            <a:pPr>
              <a:buClr>
                <a:schemeClr val="accent6"/>
              </a:buClr>
            </a:pPr>
            <a:endParaRPr lang="en-US" sz="1600" dirty="0">
              <a:solidFill>
                <a:schemeClr val="accent6"/>
              </a:solidFill>
              <a:latin typeface="Archivo"/>
              <a:cs typeface="Times New Roman" pitchFamily="18" charset="0"/>
            </a:endParaRPr>
          </a:p>
          <a:p>
            <a:pPr marL="342900" indent="-342900">
              <a:buClr>
                <a:schemeClr val="accent6"/>
              </a:buClr>
              <a:buFont typeface="Arial" panose="020B0604020202020204" pitchFamily="34" charset="0"/>
              <a:buChar char="•"/>
            </a:pPr>
            <a:r>
              <a:rPr lang="en-US" sz="1400" dirty="0">
                <a:solidFill>
                  <a:schemeClr val="accent6"/>
                </a:solidFill>
                <a:latin typeface="Archivo"/>
                <a:cs typeface="Times New Roman" pitchFamily="18" charset="0"/>
                <a:hlinkClick r:id="rId9"/>
              </a:rPr>
              <a:t>https://github.com/YatharthChauhan2362/Money-Manager-App</a:t>
            </a:r>
            <a:endParaRPr lang="en-US" sz="1400" dirty="0">
              <a:solidFill>
                <a:schemeClr val="accent6"/>
              </a:solidFill>
              <a:latin typeface="Archivo"/>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5000">
              <a:schemeClr val="dk2">
                <a:lumMod val="95000"/>
                <a:lumOff val="5000"/>
              </a:schemeClr>
            </a:gs>
            <a:gs pos="100000">
              <a:schemeClr val="dk1"/>
            </a:gs>
          </a:gsLst>
          <a:lin ang="5400012" scaled="0"/>
        </a:gradFill>
        <a:effectLst/>
      </p:bgPr>
    </p:bg>
    <p:spTree>
      <p:nvGrpSpPr>
        <p:cNvPr id="1" name="Shape 1143"/>
        <p:cNvGrpSpPr/>
        <p:nvPr/>
      </p:nvGrpSpPr>
      <p:grpSpPr>
        <a:xfrm>
          <a:off x="0" y="0"/>
          <a:ext cx="0" cy="0"/>
          <a:chOff x="0" y="0"/>
          <a:chExt cx="0" cy="0"/>
        </a:xfrm>
      </p:grpSpPr>
      <p:sp>
        <p:nvSpPr>
          <p:cNvPr id="1146" name="Google Shape;1146;p74"/>
          <p:cNvSpPr txBox="1">
            <a:spLocks noGrp="1"/>
          </p:cNvSpPr>
          <p:nvPr>
            <p:ph type="title"/>
          </p:nvPr>
        </p:nvSpPr>
        <p:spPr>
          <a:xfrm>
            <a:off x="1177195" y="1131590"/>
            <a:ext cx="6789609" cy="2880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ea typeface="Archivo ExtraLight"/>
                <a:cs typeface="Times New Roman" pitchFamily="18" charset="0"/>
              </a:rPr>
              <a:t>THANK YOU</a:t>
            </a:r>
            <a:endParaRPr sz="8000" b="0" dirty="0">
              <a:ea typeface="Archivo ExtraLight"/>
              <a:cs typeface="Times New Roman" pitchFamily="18" charset="0"/>
              <a:sym typeface="Archivo ExtraLight"/>
            </a:endParaRPr>
          </a:p>
        </p:txBody>
      </p:sp>
      <p:pic>
        <p:nvPicPr>
          <p:cNvPr id="1149" name="Google Shape;1149;p74"/>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extLst>
      <p:ext uri="{BB962C8B-B14F-4D97-AF65-F5344CB8AC3E}">
        <p14:creationId xmlns:p14="http://schemas.microsoft.com/office/powerpoint/2010/main" val="396447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251520" y="483518"/>
            <a:ext cx="7704000" cy="4320480"/>
          </a:xfrm>
          <a:prstGeom prst="rect">
            <a:avLst/>
          </a:prstGeom>
        </p:spPr>
        <p:txBody>
          <a:bodyPr spcFirstLastPara="1" wrap="square" lIns="91425" tIns="91425" rIns="91425" bIns="91425" anchor="ctr" anchorCtr="0">
            <a:noAutofit/>
          </a:bodyPr>
          <a:lstStyle/>
          <a:p>
            <a:pPr marL="488950" indent="-342900">
              <a:buFont typeface="Wingdings" panose="05000000000000000000" pitchFamily="2" charset="2"/>
              <a:buChar char="§"/>
            </a:pPr>
            <a:r>
              <a:rPr lang="en-US" sz="2000" dirty="0">
                <a:cs typeface="Times New Roman" pitchFamily="18" charset="0"/>
              </a:rPr>
              <a:t>The project is based on finance management. Our app is used to manage budget and expenses.</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The app track monthly  and yearly finance record.</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help to invest in future to make life easier.</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good for save money and buy expensive things in future.</a:t>
            </a:r>
          </a:p>
          <a:p>
            <a:pPr marL="0" lvl="0" indent="0" algn="l" rtl="0">
              <a:spcBef>
                <a:spcPts val="1000"/>
              </a:spcBef>
              <a:spcAft>
                <a:spcPts val="0"/>
              </a:spcAft>
              <a:buNone/>
            </a:pPr>
            <a:endParaRPr sz="2800" dirty="0">
              <a:solidFill>
                <a:schemeClr val="lt1"/>
              </a:solidFill>
              <a:cs typeface="Times New Roman" pitchFamily="18" charset="0"/>
            </a:endParaRPr>
          </a:p>
        </p:txBody>
      </p:sp>
    </p:spTree>
    <p:extLst>
      <p:ext uri="{BB962C8B-B14F-4D97-AF65-F5344CB8AC3E}">
        <p14:creationId xmlns:p14="http://schemas.microsoft.com/office/powerpoint/2010/main" val="260692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4" end="4"/>
                                            </p:txEl>
                                          </p:spTgt>
                                        </p:tgtEl>
                                        <p:attrNameLst>
                                          <p:attrName>style.visibility</p:attrName>
                                        </p:attrNameLst>
                                      </p:cBhvr>
                                      <p:to>
                                        <p:strVal val="visible"/>
                                      </p:to>
                                    </p:set>
                                    <p:animEffect transition="in" filter="fade">
                                      <p:cBhvr>
                                        <p:cTn id="21" dur="1000"/>
                                        <p:tgtEl>
                                          <p:spTgt spid="308">
                                            <p:txEl>
                                              <p:pRg st="4" end="4"/>
                                            </p:txEl>
                                          </p:spTgt>
                                        </p:tgtEl>
                                      </p:cBhvr>
                                    </p:animEffect>
                                    <p:anim calcmode="lin" valueType="num">
                                      <p:cBhvr>
                                        <p:cTn id="22"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6" end="6"/>
                                            </p:txEl>
                                          </p:spTgt>
                                        </p:tgtEl>
                                        <p:attrNameLst>
                                          <p:attrName>style.visibility</p:attrName>
                                        </p:attrNameLst>
                                      </p:cBhvr>
                                      <p:to>
                                        <p:strVal val="visible"/>
                                      </p:to>
                                    </p:set>
                                    <p:animEffect transition="in" filter="fade">
                                      <p:cBhvr>
                                        <p:cTn id="28" dur="1000"/>
                                        <p:tgtEl>
                                          <p:spTgt spid="308">
                                            <p:txEl>
                                              <p:pRg st="6" end="6"/>
                                            </p:txEl>
                                          </p:spTgt>
                                        </p:tgtEl>
                                      </p:cBhvr>
                                    </p:animEffect>
                                    <p:anim calcmode="lin" valueType="num">
                                      <p:cBhvr>
                                        <p:cTn id="29"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txBox="1">
            <a:spLocks noGrp="1"/>
          </p:cNvSpPr>
          <p:nvPr>
            <p:ph type="title"/>
          </p:nvPr>
        </p:nvSpPr>
        <p:spPr>
          <a:xfrm>
            <a:off x="2051720" y="2211710"/>
            <a:ext cx="4824536"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INTRODUCTION</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The “Money Manager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override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problems prevailing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practicing of the finance problems. </a:t>
            </a:r>
          </a:p>
          <a:p>
            <a:pPr marL="165735" marR="347980" indent="0" algn="just">
              <a:lnSpc>
                <a:spcPct val="107000"/>
              </a:lnSpc>
              <a:spcAft>
                <a:spcPts val="0"/>
              </a:spcAft>
              <a:buNone/>
            </a:pPr>
            <a:endParaRPr lang="en-US" sz="1800" dirty="0">
              <a:latin typeface="Times New Roman" panose="02020603050405020304" pitchFamily="18" charset="0"/>
              <a:ea typeface="Times New Roman" panose="02020603050405020304" pitchFamily="18" charset="0"/>
            </a:endParaRPr>
          </a:p>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This software is supported to eliminate and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hardships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faced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existing</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Moreover</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system is designed for the particular need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 company to carry out operations in a smooth and effective manner. Thus this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required information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less 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 helps in quicker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 making.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488950" indent="-342900" algn="just">
              <a:buFont typeface="Arial" panose="020B0604020202020204" pitchFamily="34" charset="0"/>
              <a:buChar char="•"/>
            </a:pPr>
            <a:r>
              <a:rPr lang="en-US" sz="2000" dirty="0">
                <a:cs typeface="Times New Roman" pitchFamily="18" charset="0"/>
              </a:rPr>
              <a:t>The main purpose of this App is manage money in easy and proper way .</a:t>
            </a:r>
          </a:p>
          <a:p>
            <a:pPr marL="488950" indent="-342900" algn="just">
              <a:buFont typeface="Arial" panose="020B0604020202020204" pitchFamily="34" charset="0"/>
              <a:buChar char="•"/>
            </a:pPr>
            <a:r>
              <a:rPr lang="en-US" sz="2000" dirty="0">
                <a:cs typeface="Times New Roman" pitchFamily="18" charset="0"/>
              </a:rPr>
              <a:t>In this app we are providing month and year wise budget management.</a:t>
            </a:r>
          </a:p>
          <a:p>
            <a:pPr marL="488950" indent="-342900" algn="just">
              <a:buFont typeface="Arial" panose="020B0604020202020204" pitchFamily="34" charset="0"/>
              <a:buChar char="•"/>
            </a:pPr>
            <a:r>
              <a:rPr lang="en-US" sz="2000" dirty="0">
                <a:cs typeface="Times New Roman" pitchFamily="18" charset="0"/>
              </a:rPr>
              <a:t>In this app we are spent money in clothes, education, charity, House expenses, Entertainment, etc. So all the cost are counting and minus this cost from providing budget.</a:t>
            </a:r>
          </a:p>
          <a:p>
            <a:pPr marL="488950" indent="-342900" algn="just">
              <a:buFont typeface="Arial" panose="020B0604020202020204" pitchFamily="34" charset="0"/>
              <a:buChar char="•"/>
            </a:pPr>
            <a:r>
              <a:rPr lang="en-US" sz="2000" dirty="0">
                <a:cs typeface="Times New Roman" pitchFamily="18" charset="0"/>
              </a:rPr>
              <a:t>After the remaining amount are invest in good area for better future.</a:t>
            </a:r>
          </a:p>
          <a:p>
            <a:pPr marL="488950" indent="-342900" algn="just">
              <a:buFont typeface="Arial" panose="020B0604020202020204" pitchFamily="34" charset="0"/>
              <a:buChar char="•"/>
            </a:pPr>
            <a:r>
              <a:rPr lang="en-US" sz="2000" dirty="0">
                <a:cs typeface="Times New Roman" pitchFamily="18" charset="0"/>
              </a:rPr>
              <a:t>This app mainly help in manage money and invest money in good stuff.  </a:t>
            </a:r>
          </a:p>
          <a:p>
            <a:pPr marL="342900" lvl="0" indent="-342900" algn="l" rtl="0">
              <a:spcBef>
                <a:spcPts val="1000"/>
              </a:spcBef>
              <a:spcAft>
                <a:spcPts val="0"/>
              </a:spcAft>
              <a:buFont typeface="Arial" panose="020B0604020202020204" pitchFamily="34" charset="0"/>
              <a:buChar char="•"/>
            </a:pPr>
            <a:endParaRPr sz="2000" dirty="0">
              <a:solidFill>
                <a:schemeClr val="lt1"/>
              </a:solidFill>
            </a:endParaRPr>
          </a:p>
        </p:txBody>
      </p:sp>
    </p:spTree>
    <p:extLst>
      <p:ext uri="{BB962C8B-B14F-4D97-AF65-F5344CB8AC3E}">
        <p14:creationId xmlns:p14="http://schemas.microsoft.com/office/powerpoint/2010/main" val="286900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1" end="1"/>
                                            </p:txEl>
                                          </p:spTgt>
                                        </p:tgtEl>
                                        <p:attrNameLst>
                                          <p:attrName>style.visibility</p:attrName>
                                        </p:attrNameLst>
                                      </p:cBhvr>
                                      <p:to>
                                        <p:strVal val="visible"/>
                                      </p:to>
                                    </p:set>
                                    <p:animEffect transition="in" filter="fade">
                                      <p:cBhvr>
                                        <p:cTn id="14" dur="1000"/>
                                        <p:tgtEl>
                                          <p:spTgt spid="308">
                                            <p:txEl>
                                              <p:pRg st="1" end="1"/>
                                            </p:txEl>
                                          </p:spTgt>
                                        </p:tgtEl>
                                      </p:cBhvr>
                                    </p:animEffect>
                                    <p:anim calcmode="lin" valueType="num">
                                      <p:cBhvr>
                                        <p:cTn id="15" dur="1000" fill="hold"/>
                                        <p:tgtEl>
                                          <p:spTgt spid="30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2" end="2"/>
                                            </p:txEl>
                                          </p:spTgt>
                                        </p:tgtEl>
                                        <p:attrNameLst>
                                          <p:attrName>style.visibility</p:attrName>
                                        </p:attrNameLst>
                                      </p:cBhvr>
                                      <p:to>
                                        <p:strVal val="visible"/>
                                      </p:to>
                                    </p:set>
                                    <p:animEffect transition="in" filter="fade">
                                      <p:cBhvr>
                                        <p:cTn id="21" dur="1000"/>
                                        <p:tgtEl>
                                          <p:spTgt spid="308">
                                            <p:txEl>
                                              <p:pRg st="2" end="2"/>
                                            </p:txEl>
                                          </p:spTgt>
                                        </p:tgtEl>
                                      </p:cBhvr>
                                    </p:animEffect>
                                    <p:anim calcmode="lin" valueType="num">
                                      <p:cBhvr>
                                        <p:cTn id="22"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3" end="3"/>
                                            </p:txEl>
                                          </p:spTgt>
                                        </p:tgtEl>
                                        <p:attrNameLst>
                                          <p:attrName>style.visibility</p:attrName>
                                        </p:attrNameLst>
                                      </p:cBhvr>
                                      <p:to>
                                        <p:strVal val="visible"/>
                                      </p:to>
                                    </p:set>
                                    <p:animEffect transition="in" filter="fade">
                                      <p:cBhvr>
                                        <p:cTn id="28" dur="1000"/>
                                        <p:tgtEl>
                                          <p:spTgt spid="308">
                                            <p:txEl>
                                              <p:pRg st="3" end="3"/>
                                            </p:txEl>
                                          </p:spTgt>
                                        </p:tgtEl>
                                      </p:cBhvr>
                                    </p:animEffect>
                                    <p:anim calcmode="lin" valueType="num">
                                      <p:cBhvr>
                                        <p:cTn id="29"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4" end="4"/>
                                            </p:txEl>
                                          </p:spTgt>
                                        </p:tgtEl>
                                        <p:attrNameLst>
                                          <p:attrName>style.visibility</p:attrName>
                                        </p:attrNameLst>
                                      </p:cBhvr>
                                      <p:to>
                                        <p:strVal val="visible"/>
                                      </p:to>
                                    </p:set>
                                    <p:animEffect transition="in" filter="fade">
                                      <p:cBhvr>
                                        <p:cTn id="35" dur="1000"/>
                                        <p:tgtEl>
                                          <p:spTgt spid="308">
                                            <p:txEl>
                                              <p:pRg st="4" end="4"/>
                                            </p:txEl>
                                          </p:spTgt>
                                        </p:tgtEl>
                                      </p:cBhvr>
                                    </p:animEffect>
                                    <p:anim calcmode="lin" valueType="num">
                                      <p:cBhvr>
                                        <p:cTn id="36"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OBJECTIVES OF THIS SYSTEM</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0582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347864" y="519522"/>
            <a:ext cx="5514983" cy="410445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US" dirty="0">
                <a:cs typeface="Times New Roman" pitchFamily="18" charset="0"/>
              </a:rPr>
              <a:t>A Money Manager app helps create financial stability by tracking expenses and following a plan, a budget makes it easier to pay bills on time, build an emergency fund, and save for major expenses such as a car or home. Overall, a budget puts a person on stronger financial footing for both the day-to-day and the long term</a:t>
            </a:r>
            <a:r>
              <a:rPr lang="en-US" sz="2400" dirty="0">
                <a:cs typeface="Times New Roman" pitchFamily="18" charset="0"/>
              </a:rPr>
              <a:t>.</a:t>
            </a:r>
            <a:endParaRPr lang="en-IN" sz="2400" dirty="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274280" y="2571750"/>
            <a:ext cx="6120680"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CURRENT SYSTEM AND SCOPE OF THE SYSTEM</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9018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theme/theme1.xml><?xml version="1.0" encoding="utf-8"?>
<a:theme xmlns:a="http://schemas.openxmlformats.org/drawingml/2006/main"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417</TotalTime>
  <Words>964</Words>
  <Application>Microsoft Office PowerPoint</Application>
  <PresentationFormat>On-screen Show (16:9)</PresentationFormat>
  <Paragraphs>148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Archivo</vt:lpstr>
      <vt:lpstr>Arial</vt:lpstr>
      <vt:lpstr>Times New Roman</vt:lpstr>
      <vt:lpstr>Wingdings</vt:lpstr>
      <vt:lpstr>Innovation Management Proces Consulting Toolkit by Slidesgo</vt:lpstr>
      <vt:lpstr>Money Manager Application</vt:lpstr>
      <vt:lpstr>PROJECT DEFINITION</vt:lpstr>
      <vt:lpstr>PowerPoint Presentation</vt:lpstr>
      <vt:lpstr>INTRODUCTION</vt:lpstr>
      <vt:lpstr>PowerPoint Presentation</vt:lpstr>
      <vt:lpstr>PowerPoint Presentation</vt:lpstr>
      <vt:lpstr>OBJECTIVES OF THIS SYSTEM</vt:lpstr>
      <vt:lpstr>PowerPoint Presentation</vt:lpstr>
      <vt:lpstr>CURRENT SYSTEM AND SCOPE OF THE SYSTEM</vt:lpstr>
      <vt:lpstr>PowerPoint Presentation</vt:lpstr>
      <vt:lpstr>PowerPoint Presentation</vt:lpstr>
      <vt:lpstr>FUTURE ENHANCEMENT</vt:lpstr>
      <vt:lpstr>PowerPoint Presentation</vt:lpstr>
      <vt:lpstr>LIMITATIONS</vt:lpstr>
      <vt:lpstr>PowerPoint Presentation</vt:lpstr>
      <vt:lpstr>HARDWARE AND SOFTWARE SPECIFICATIONS</vt:lpstr>
      <vt:lpstr>PowerPoint Presentation</vt:lpstr>
      <vt:lpstr>     FLOW CHART</vt:lpstr>
      <vt:lpstr>     USE CASE DIAGRAM </vt:lpstr>
      <vt:lpstr>     OUTPUT</vt:lpstr>
      <vt:lpstr>     OUTPUT</vt:lpstr>
      <vt:lpstr>     OUTPUT</vt:lpstr>
      <vt:lpstr>     OUTPUT</vt:lpstr>
      <vt:lpstr>     OUTPUT</vt:lpstr>
      <vt:lpstr>   GANTT CHART</vt:lpstr>
      <vt:lpstr>CONCLUSION</vt:lpstr>
      <vt:lpstr>PowerPoint Presentation</vt:lpstr>
      <vt:lpstr>13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Budget Application</dc:title>
  <dc:creator>Khushbu Chauhan</dc:creator>
  <cp:lastModifiedBy>20DCE019 YATHARTH CHAUHAN</cp:lastModifiedBy>
  <cp:revision>52</cp:revision>
  <dcterms:modified xsi:type="dcterms:W3CDTF">2022-11-04T04:51:08Z</dcterms:modified>
</cp:coreProperties>
</file>